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75" r:id="rId4"/>
    <p:sldId id="290" r:id="rId5"/>
    <p:sldId id="291" r:id="rId6"/>
    <p:sldId id="292" r:id="rId7"/>
    <p:sldId id="289" r:id="rId8"/>
    <p:sldId id="276" r:id="rId9"/>
    <p:sldId id="258" r:id="rId10"/>
    <p:sldId id="260" r:id="rId11"/>
    <p:sldId id="259"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73"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25" autoAdjust="0"/>
  </p:normalViewPr>
  <p:slideViewPr>
    <p:cSldViewPr>
      <p:cViewPr varScale="1">
        <p:scale>
          <a:sx n="82" d="100"/>
          <a:sy n="82" d="100"/>
        </p:scale>
        <p:origin x="-16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8E7185-73F1-49D6-A03F-D60604B63055}" type="datetimeFigureOut">
              <a:rPr lang="en-US" smtClean="0"/>
              <a:t>5/19/2016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E6908-BFE0-433B-B51C-F2BC01846A74}" type="slidenum">
              <a:rPr lang="en-US" smtClean="0"/>
              <a:t>‹#›</a:t>
            </a:fld>
            <a:endParaRPr lang="en-US"/>
          </a:p>
        </p:txBody>
      </p:sp>
    </p:spTree>
    <p:extLst>
      <p:ext uri="{BB962C8B-B14F-4D97-AF65-F5344CB8AC3E}">
        <p14:creationId xmlns:p14="http://schemas.microsoft.com/office/powerpoint/2010/main" val="874351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cacamps.org/resource-library/child-abuse-prevention-resourc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It is recommended that you work closely with your conference’s Risk Management designee to provide additional material to assist with child/minor safety.</a:t>
            </a:r>
          </a:p>
          <a:p>
            <a:pPr marL="171450" indent="-171450">
              <a:buFont typeface="Arial" panose="020B0604020202020204" pitchFamily="34" charset="0"/>
              <a:buChar char="•"/>
            </a:pPr>
            <a:r>
              <a:rPr lang="en-US" baseline="0" dirty="0" smtClean="0"/>
              <a:t>You may invite a Social Worker from your local DHS, or a Law Enforcement Officer from your local police department. They can work with you closely and may provide great information for your staff training.</a:t>
            </a:r>
            <a:endParaRPr lang="en-US" dirty="0" smtClean="0"/>
          </a:p>
          <a:p>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a:t>
            </a:fld>
            <a:endParaRPr lang="en-US"/>
          </a:p>
        </p:txBody>
      </p:sp>
    </p:spTree>
    <p:extLst>
      <p:ext uri="{BB962C8B-B14F-4D97-AF65-F5344CB8AC3E}">
        <p14:creationId xmlns:p14="http://schemas.microsoft.com/office/powerpoint/2010/main" val="68480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relevant</a:t>
            </a:r>
            <a:r>
              <a:rPr lang="en-US" baseline="0" dirty="0" smtClean="0"/>
              <a:t> examples at Camp to illustrate the content</a:t>
            </a:r>
            <a:r>
              <a:rPr lang="en-US" baseline="0" dirty="0" smtClean="0"/>
              <a:t>. Invite staff to role play.</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10</a:t>
            </a:fld>
            <a:endParaRPr lang="en-US"/>
          </a:p>
        </p:txBody>
      </p:sp>
    </p:spTree>
    <p:extLst>
      <p:ext uri="{BB962C8B-B14F-4D97-AF65-F5344CB8AC3E}">
        <p14:creationId xmlns:p14="http://schemas.microsoft.com/office/powerpoint/2010/main" val="3508777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relevant</a:t>
            </a:r>
            <a:r>
              <a:rPr lang="en-US" baseline="0" dirty="0" smtClean="0"/>
              <a:t> examples at Camp to illustrate the content. Invite staff to role play.</a:t>
            </a:r>
            <a:endParaRPr lang="en-US" dirty="0" smtClean="0"/>
          </a:p>
          <a:p>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11</a:t>
            </a:fld>
            <a:endParaRPr lang="en-US"/>
          </a:p>
        </p:txBody>
      </p:sp>
    </p:spTree>
    <p:extLst>
      <p:ext uri="{BB962C8B-B14F-4D97-AF65-F5344CB8AC3E}">
        <p14:creationId xmlns:p14="http://schemas.microsoft.com/office/powerpoint/2010/main" val="2576676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very important that you give emphasis to</a:t>
            </a:r>
            <a:r>
              <a:rPr lang="en-US" baseline="0" dirty="0" smtClean="0"/>
              <a:t> these items. You may refer to your Camp and </a:t>
            </a:r>
            <a:r>
              <a:rPr lang="en-US" baseline="0" dirty="0" smtClean="0"/>
              <a:t>American </a:t>
            </a:r>
            <a:r>
              <a:rPr lang="en-US" baseline="0" dirty="0" smtClean="0"/>
              <a:t>Camping </a:t>
            </a:r>
            <a:r>
              <a:rPr lang="en-US" baseline="0" dirty="0" smtClean="0"/>
              <a:t>Association (ACA) </a:t>
            </a:r>
            <a:r>
              <a:rPr lang="en-US" baseline="0" dirty="0" smtClean="0"/>
              <a:t>policies on this topic.</a:t>
            </a:r>
          </a:p>
          <a:p>
            <a:pPr marL="171450" indent="-171450">
              <a:buFont typeface="Arial" panose="020B0604020202020204" pitchFamily="34" charset="0"/>
              <a:buChar char="•"/>
            </a:pPr>
            <a:r>
              <a:rPr lang="en-US" baseline="0" dirty="0" smtClean="0"/>
              <a:t>Campers should never be left alone in cabins or any other places while under your care.</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12</a:t>
            </a:fld>
            <a:endParaRPr lang="en-US"/>
          </a:p>
        </p:txBody>
      </p:sp>
    </p:spTree>
    <p:extLst>
      <p:ext uri="{BB962C8B-B14F-4D97-AF65-F5344CB8AC3E}">
        <p14:creationId xmlns:p14="http://schemas.microsoft.com/office/powerpoint/2010/main" val="1323365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very important that you give emphasis to</a:t>
            </a:r>
            <a:r>
              <a:rPr lang="en-US" baseline="0" dirty="0" smtClean="0"/>
              <a:t> these items. You may refer to your Camp and American Camping Association (ACA) policies on this topic.</a:t>
            </a:r>
          </a:p>
          <a:p>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13</a:t>
            </a:fld>
            <a:endParaRPr lang="en-US"/>
          </a:p>
        </p:txBody>
      </p:sp>
    </p:spTree>
    <p:extLst>
      <p:ext uri="{BB962C8B-B14F-4D97-AF65-F5344CB8AC3E}">
        <p14:creationId xmlns:p14="http://schemas.microsoft.com/office/powerpoint/2010/main" val="226962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very important that you give emphasis to</a:t>
            </a:r>
            <a:r>
              <a:rPr lang="en-US" baseline="0" dirty="0" smtClean="0"/>
              <a:t> these items. You may refer to your Camp policies on this topic.</a:t>
            </a:r>
          </a:p>
          <a:p>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14</a:t>
            </a:fld>
            <a:endParaRPr lang="en-US"/>
          </a:p>
        </p:txBody>
      </p:sp>
    </p:spTree>
    <p:extLst>
      <p:ext uri="{BB962C8B-B14F-4D97-AF65-F5344CB8AC3E}">
        <p14:creationId xmlns:p14="http://schemas.microsoft.com/office/powerpoint/2010/main" val="1427909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refer to the NAD Policy and the Adventist Risk Management document at </a:t>
            </a:r>
            <a:r>
              <a:rPr lang="en-US" i="1" u="sng" baseline="0" dirty="0" smtClean="0">
                <a:solidFill>
                  <a:srgbClr val="0070C0"/>
                </a:solidFill>
              </a:rPr>
              <a:t>www.adventistrisk.org/prevention-resources/safety-topics/child-and-youth-activities/child-protection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Document may be found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http://www.adventistrisk.org/CMSPages/GetAzureFile.aspx?path=~\sitemedia\siteresources\pdfs\cpp_nad_fb20_childprotectionandvolunteerscreeningpoliciesforchildren_youthministries_arm.pdf&amp;hash=08ce8bd15053f8f522ead860877a2a5b30208ad2cacd0a7e1f40c04be54430f6</a:t>
            </a:r>
          </a:p>
        </p:txBody>
      </p:sp>
      <p:sp>
        <p:nvSpPr>
          <p:cNvPr id="4" name="Slide Number Placeholder 3"/>
          <p:cNvSpPr>
            <a:spLocks noGrp="1"/>
          </p:cNvSpPr>
          <p:nvPr>
            <p:ph type="sldNum" sz="quarter" idx="10"/>
          </p:nvPr>
        </p:nvSpPr>
        <p:spPr/>
        <p:txBody>
          <a:bodyPr/>
          <a:lstStyle/>
          <a:p>
            <a:fld id="{FDCE6908-BFE0-433B-B51C-F2BC01846A74}" type="slidenum">
              <a:rPr lang="en-US" smtClean="0"/>
              <a:t>15</a:t>
            </a:fld>
            <a:endParaRPr lang="en-US"/>
          </a:p>
        </p:txBody>
      </p:sp>
    </p:spTree>
    <p:extLst>
      <p:ext uri="{BB962C8B-B14F-4D97-AF65-F5344CB8AC3E}">
        <p14:creationId xmlns:p14="http://schemas.microsoft.com/office/powerpoint/2010/main" val="2254665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a:t>
            </a:r>
            <a:r>
              <a:rPr lang="en-US" dirty="0" smtClean="0"/>
              <a:t>probable</a:t>
            </a:r>
            <a:r>
              <a:rPr lang="en-US" baseline="0" dirty="0" smtClean="0"/>
              <a:t> </a:t>
            </a:r>
            <a:r>
              <a:rPr lang="en-US" baseline="0" dirty="0" smtClean="0"/>
              <a:t>that </a:t>
            </a:r>
            <a:r>
              <a:rPr lang="en-US" baseline="0" dirty="0" smtClean="0"/>
              <a:t>some </a:t>
            </a:r>
            <a:r>
              <a:rPr lang="en-US" baseline="0" dirty="0" smtClean="0"/>
              <a:t>of your Camp Staff have been abused. Be prepared to </a:t>
            </a:r>
            <a:r>
              <a:rPr lang="en-US" baseline="0" dirty="0" smtClean="0"/>
              <a:t>hear stories and answer </a:t>
            </a:r>
            <a:r>
              <a:rPr lang="en-US" baseline="0" dirty="0" smtClean="0"/>
              <a:t>questions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FDCE6908-BFE0-433B-B51C-F2BC01846A74}" type="slidenum">
              <a:rPr lang="en-US" smtClean="0"/>
              <a:t>17</a:t>
            </a:fld>
            <a:endParaRPr lang="en-US"/>
          </a:p>
        </p:txBody>
      </p:sp>
    </p:spTree>
    <p:extLst>
      <p:ext uri="{BB962C8B-B14F-4D97-AF65-F5344CB8AC3E}">
        <p14:creationId xmlns:p14="http://schemas.microsoft.com/office/powerpoint/2010/main" val="3080820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Any incident or </a:t>
            </a:r>
            <a:r>
              <a:rPr lang="en-US" baseline="0" dirty="0" smtClean="0"/>
              <a:t>allegations </a:t>
            </a:r>
            <a:r>
              <a:rPr lang="en-US" baseline="0" dirty="0" smtClean="0"/>
              <a:t>given </a:t>
            </a:r>
            <a:r>
              <a:rPr lang="en-US" baseline="0" dirty="0" smtClean="0"/>
              <a:t>from a minor should </a:t>
            </a:r>
            <a:r>
              <a:rPr lang="en-US" baseline="0" dirty="0" smtClean="0"/>
              <a:t>be </a:t>
            </a:r>
            <a:r>
              <a:rPr lang="en-US" baseline="0" dirty="0" smtClean="0"/>
              <a:t>documented and kept confidentially. The </a:t>
            </a:r>
            <a:r>
              <a:rPr lang="en-US" baseline="0" dirty="0" smtClean="0"/>
              <a:t>Camp director </a:t>
            </a:r>
            <a:r>
              <a:rPr lang="en-US" baseline="0" dirty="0" smtClean="0"/>
              <a:t>must </a:t>
            </a:r>
            <a:r>
              <a:rPr lang="en-US" baseline="0" dirty="0" smtClean="0"/>
              <a:t>work closely with Conference Administration and legal counsel to </a:t>
            </a:r>
            <a:r>
              <a:rPr lang="en-US" baseline="0" dirty="0" smtClean="0"/>
              <a:t>determine </a:t>
            </a:r>
            <a:r>
              <a:rPr lang="en-US" baseline="0" dirty="0" smtClean="0"/>
              <a:t>where the confidential files should be housed.</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19</a:t>
            </a:fld>
            <a:endParaRPr lang="en-US"/>
          </a:p>
        </p:txBody>
      </p:sp>
    </p:spTree>
    <p:extLst>
      <p:ext uri="{BB962C8B-B14F-4D97-AF65-F5344CB8AC3E}">
        <p14:creationId xmlns:p14="http://schemas.microsoft.com/office/powerpoint/2010/main" val="3351143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that camp staff report to the camp director</a:t>
            </a:r>
            <a:r>
              <a:rPr lang="en-US" baseline="0" dirty="0" smtClean="0"/>
              <a:t> immediately of any suspected situations.</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20</a:t>
            </a:fld>
            <a:endParaRPr lang="en-US"/>
          </a:p>
        </p:txBody>
      </p:sp>
    </p:spTree>
    <p:extLst>
      <p:ext uri="{BB962C8B-B14F-4D97-AF65-F5344CB8AC3E}">
        <p14:creationId xmlns:p14="http://schemas.microsoft.com/office/powerpoint/2010/main" val="297432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 the</a:t>
            </a:r>
            <a:r>
              <a:rPr lang="en-US" baseline="0" dirty="0" smtClean="0"/>
              <a:t> Camp’s and ACA’s policies.</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21</a:t>
            </a:fld>
            <a:endParaRPr lang="en-US"/>
          </a:p>
        </p:txBody>
      </p:sp>
    </p:spTree>
    <p:extLst>
      <p:ext uri="{BB962C8B-B14F-4D97-AF65-F5344CB8AC3E}">
        <p14:creationId xmlns:p14="http://schemas.microsoft.com/office/powerpoint/2010/main" val="323281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a:t>
            </a:r>
            <a:r>
              <a:rPr lang="en-US" baseline="0" dirty="0" smtClean="0"/>
              <a:t> by </a:t>
            </a:r>
            <a:r>
              <a:rPr lang="en-US" baseline="0" dirty="0" smtClean="0"/>
              <a:t>i</a:t>
            </a:r>
            <a:r>
              <a:rPr lang="en-US" dirty="0" smtClean="0"/>
              <a:t>nviting your Camp Staff</a:t>
            </a:r>
            <a:r>
              <a:rPr lang="en-US" baseline="0" dirty="0" smtClean="0"/>
              <a:t> to share their experience with God’s call to become a Camp’s Counselor.</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2</a:t>
            </a:fld>
            <a:endParaRPr lang="en-US"/>
          </a:p>
        </p:txBody>
      </p:sp>
    </p:spTree>
    <p:extLst>
      <p:ext uri="{BB962C8B-B14F-4D97-AF65-F5344CB8AC3E}">
        <p14:creationId xmlns:p14="http://schemas.microsoft.com/office/powerpoint/2010/main" val="4046846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Camp Staff</a:t>
            </a:r>
            <a:r>
              <a:rPr lang="en-US" baseline="0" dirty="0" smtClean="0"/>
              <a:t> is under 18 years of age, that Staff is a minor.  Therefore, he or she should not be romantically involved with </a:t>
            </a:r>
            <a:r>
              <a:rPr lang="en-US" baseline="0" dirty="0" smtClean="0"/>
              <a:t>a staff </a:t>
            </a:r>
            <a:r>
              <a:rPr lang="en-US" baseline="0" dirty="0" smtClean="0"/>
              <a:t>18 </a:t>
            </a:r>
            <a:r>
              <a:rPr lang="en-US" baseline="0" dirty="0" smtClean="0"/>
              <a:t>year old or older.</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24</a:t>
            </a:fld>
            <a:endParaRPr lang="en-US"/>
          </a:p>
        </p:txBody>
      </p:sp>
    </p:spTree>
    <p:extLst>
      <p:ext uri="{BB962C8B-B14F-4D97-AF65-F5344CB8AC3E}">
        <p14:creationId xmlns:p14="http://schemas.microsoft.com/office/powerpoint/2010/main" val="170829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a</a:t>
            </a:r>
            <a:r>
              <a:rPr lang="en-US" baseline="0" dirty="0" smtClean="0"/>
              <a:t> </a:t>
            </a:r>
            <a:r>
              <a:rPr lang="en-US" baseline="0" dirty="0" smtClean="0"/>
              <a:t>story </a:t>
            </a:r>
            <a:r>
              <a:rPr lang="en-US" baseline="0" dirty="0" smtClean="0"/>
              <a:t>(or experience</a:t>
            </a:r>
            <a:r>
              <a:rPr lang="en-US" baseline="0" dirty="0" smtClean="0"/>
              <a:t>) that is relevant to this slide.</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3</a:t>
            </a:fld>
            <a:endParaRPr lang="en-US"/>
          </a:p>
        </p:txBody>
      </p:sp>
    </p:spTree>
    <p:extLst>
      <p:ext uri="{BB962C8B-B14F-4D97-AF65-F5344CB8AC3E}">
        <p14:creationId xmlns:p14="http://schemas.microsoft.com/office/powerpoint/2010/main" val="92156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that there are several types of abuse. </a:t>
            </a:r>
            <a:r>
              <a:rPr lang="en-US" baseline="0" dirty="0" smtClean="0"/>
              <a:t>Following, you will go through the explanation of each type. For more information, go to </a:t>
            </a:r>
            <a:r>
              <a:rPr lang="en-US" dirty="0" smtClean="0">
                <a:cs typeface="Arial" pitchFamily="34" charset="0"/>
                <a:hlinkClick r:id="rId3"/>
              </a:rPr>
              <a:t>www.acacamps.org/resource-library/child-abuse-prevention-resources</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4</a:t>
            </a:fld>
            <a:endParaRPr lang="en-US"/>
          </a:p>
        </p:txBody>
      </p:sp>
    </p:spTree>
    <p:extLst>
      <p:ext uri="{BB962C8B-B14F-4D97-AF65-F5344CB8AC3E}">
        <p14:creationId xmlns:p14="http://schemas.microsoft.com/office/powerpoint/2010/main" val="339161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possible, </a:t>
            </a:r>
            <a:r>
              <a:rPr lang="en-US" baseline="0" dirty="0" smtClean="0"/>
              <a:t>g</a:t>
            </a:r>
            <a:r>
              <a:rPr lang="en-US" dirty="0" smtClean="0"/>
              <a:t>ive example</a:t>
            </a:r>
            <a:r>
              <a:rPr lang="en-US" baseline="0" dirty="0" smtClean="0"/>
              <a:t>s of each </a:t>
            </a:r>
            <a:r>
              <a:rPr lang="en-US" baseline="0" dirty="0" smtClean="0"/>
              <a:t>description.</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5</a:t>
            </a:fld>
            <a:endParaRPr lang="en-US"/>
          </a:p>
        </p:txBody>
      </p:sp>
    </p:spTree>
    <p:extLst>
      <p:ext uri="{BB962C8B-B14F-4D97-AF65-F5344CB8AC3E}">
        <p14:creationId xmlns:p14="http://schemas.microsoft.com/office/powerpoint/2010/main" val="1925308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possible, g</a:t>
            </a:r>
            <a:r>
              <a:rPr lang="en-US" dirty="0" smtClean="0"/>
              <a:t>ive example</a:t>
            </a:r>
            <a:r>
              <a:rPr lang="en-US" baseline="0" dirty="0" smtClean="0"/>
              <a:t>s of each description.</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6</a:t>
            </a:fld>
            <a:endParaRPr lang="en-US"/>
          </a:p>
        </p:txBody>
      </p:sp>
    </p:spTree>
    <p:extLst>
      <p:ext uri="{BB962C8B-B14F-4D97-AF65-F5344CB8AC3E}">
        <p14:creationId xmlns:p14="http://schemas.microsoft.com/office/powerpoint/2010/main" val="3486329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more information, go to </a:t>
            </a:r>
            <a:r>
              <a:rPr lang="en-US" dirty="0" smtClean="0">
                <a:cs typeface="Arial" pitchFamily="34" charset="0"/>
              </a:rPr>
              <a:t>your local Department of Human Services (DHS) or Child Protection Services (CPS) website.</a:t>
            </a:r>
            <a:endParaRPr lang="en-US" dirty="0" smtClean="0"/>
          </a:p>
          <a:p>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7</a:t>
            </a:fld>
            <a:endParaRPr lang="en-US"/>
          </a:p>
        </p:txBody>
      </p:sp>
    </p:spTree>
    <p:extLst>
      <p:ext uri="{BB962C8B-B14F-4D97-AF65-F5344CB8AC3E}">
        <p14:creationId xmlns:p14="http://schemas.microsoft.com/office/powerpoint/2010/main" val="4088727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Invite Camp Staff</a:t>
            </a:r>
            <a:r>
              <a:rPr lang="en-US" baseline="0" dirty="0" smtClean="0"/>
              <a:t> to share ideas of what their professional responsibilities should </a:t>
            </a:r>
            <a:r>
              <a:rPr lang="en-US" baseline="0" dirty="0" smtClean="0"/>
              <a:t>be at camp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8</a:t>
            </a:fld>
            <a:endParaRPr lang="en-US"/>
          </a:p>
        </p:txBody>
      </p:sp>
    </p:spTree>
    <p:extLst>
      <p:ext uri="{BB962C8B-B14F-4D97-AF65-F5344CB8AC3E}">
        <p14:creationId xmlns:p14="http://schemas.microsoft.com/office/powerpoint/2010/main" val="2078588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you will be talking about what should</a:t>
            </a:r>
            <a:r>
              <a:rPr lang="en-US" baseline="0" dirty="0" smtClean="0"/>
              <a:t> be </a:t>
            </a:r>
            <a:r>
              <a:rPr lang="en-US" dirty="0" smtClean="0"/>
              <a:t>the appropriate interaction</a:t>
            </a:r>
            <a:r>
              <a:rPr lang="en-US" baseline="0" dirty="0" smtClean="0"/>
              <a:t> with minors, parents, and co-workers.</a:t>
            </a:r>
            <a:endParaRPr lang="en-US" dirty="0"/>
          </a:p>
        </p:txBody>
      </p:sp>
      <p:sp>
        <p:nvSpPr>
          <p:cNvPr id="4" name="Slide Number Placeholder 3"/>
          <p:cNvSpPr>
            <a:spLocks noGrp="1"/>
          </p:cNvSpPr>
          <p:nvPr>
            <p:ph type="sldNum" sz="quarter" idx="10"/>
          </p:nvPr>
        </p:nvSpPr>
        <p:spPr/>
        <p:txBody>
          <a:bodyPr/>
          <a:lstStyle/>
          <a:p>
            <a:fld id="{FDCE6908-BFE0-433B-B51C-F2BC01846A74}" type="slidenum">
              <a:rPr lang="en-US" smtClean="0"/>
              <a:t>9</a:t>
            </a:fld>
            <a:endParaRPr lang="en-US"/>
          </a:p>
        </p:txBody>
      </p:sp>
    </p:spTree>
    <p:extLst>
      <p:ext uri="{BB962C8B-B14F-4D97-AF65-F5344CB8AC3E}">
        <p14:creationId xmlns:p14="http://schemas.microsoft.com/office/powerpoint/2010/main" val="2063654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645D9BA-F14A-49EA-B7FC-5006B0C94732}"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4F796-B4EC-4939-8757-BC0D1B01AE9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5D9BA-F14A-49EA-B7FC-5006B0C94732}"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5D9BA-F14A-49EA-B7FC-5006B0C94732}"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645D9BA-F14A-49EA-B7FC-5006B0C94732}"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4F796-B4EC-4939-8757-BC0D1B01AE9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5D9BA-F14A-49EA-B7FC-5006B0C94732}"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645D9BA-F14A-49EA-B7FC-5006B0C94732}"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645D9BA-F14A-49EA-B7FC-5006B0C94732}"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45D9BA-F14A-49EA-B7FC-5006B0C94732}"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D9BA-F14A-49EA-B7FC-5006B0C94732}"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5D9BA-F14A-49EA-B7FC-5006B0C94732}"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5D9BA-F14A-49EA-B7FC-5006B0C94732}"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4F796-B4EC-4939-8757-BC0D1B01AE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645D9BA-F14A-49EA-B7FC-5006B0C94732}" type="datetimeFigureOut">
              <a:rPr lang="en-US" smtClean="0"/>
              <a:t>5/19/2016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4D4F796-B4EC-4939-8757-BC0D1B01AE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acamps.org/resource-library/child-abuse-prevention-resour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cacamps.org/resource-library/child-abuse-prevention-resourc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1143000"/>
          </a:xfrm>
        </p:spPr>
        <p:txBody>
          <a:bodyPr/>
          <a:lstStyle/>
          <a:p>
            <a:r>
              <a:rPr lang="en-US" sz="4000" b="1" dirty="0" smtClean="0">
                <a:solidFill>
                  <a:srgbClr val="FFC000"/>
                </a:solidFill>
              </a:rPr>
              <a:t>Summer Camp Staff</a:t>
            </a:r>
            <a:br>
              <a:rPr lang="en-US" sz="4000" b="1" dirty="0" smtClean="0">
                <a:solidFill>
                  <a:srgbClr val="FFC000"/>
                </a:solidFill>
              </a:rPr>
            </a:br>
            <a:r>
              <a:rPr lang="en-US" sz="4000" b="1" dirty="0" smtClean="0">
                <a:solidFill>
                  <a:srgbClr val="FFC000"/>
                </a:solidFill>
              </a:rPr>
              <a:t>Working with minors</a:t>
            </a:r>
            <a:endParaRPr lang="en-US" sz="4000" b="1" dirty="0">
              <a:solidFill>
                <a:srgbClr val="FFC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28850"/>
            <a:ext cx="4705350" cy="287655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6" name="Rectangle 5"/>
          <p:cNvSpPr/>
          <p:nvPr/>
        </p:nvSpPr>
        <p:spPr>
          <a:xfrm>
            <a:off x="2286000" y="5801380"/>
            <a:ext cx="4572000" cy="523220"/>
          </a:xfrm>
          <a:prstGeom prst="rect">
            <a:avLst/>
          </a:prstGeom>
        </p:spPr>
        <p:txBody>
          <a:bodyPr>
            <a:spAutoFit/>
          </a:bodyPr>
          <a:lstStyle/>
          <a:p>
            <a:pPr algn="ctr"/>
            <a:r>
              <a:rPr lang="en-US" sz="1400" i="1" dirty="0" smtClean="0"/>
              <a:t>Angelina Cameron-Wood, Safety Volunteer</a:t>
            </a:r>
          </a:p>
          <a:p>
            <a:pPr algn="ctr"/>
            <a:r>
              <a:rPr lang="en-US" sz="1400" i="1" dirty="0" smtClean="0"/>
              <a:t>NAD Youth &amp; Young Adults Ministries</a:t>
            </a:r>
            <a:endParaRPr lang="en-US" sz="1400" i="1" dirty="0"/>
          </a:p>
        </p:txBody>
      </p:sp>
    </p:spTree>
    <p:extLst>
      <p:ext uri="{BB962C8B-B14F-4D97-AF65-F5344CB8AC3E}">
        <p14:creationId xmlns:p14="http://schemas.microsoft.com/office/powerpoint/2010/main" val="822307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sz="2800" b="1" dirty="0" smtClean="0">
                <a:solidFill>
                  <a:srgbClr val="FFC000"/>
                </a:solidFill>
              </a:rPr>
              <a:t>Interacting with </a:t>
            </a:r>
            <a:r>
              <a:rPr lang="en-US" sz="4400" b="1" dirty="0" smtClean="0">
                <a:solidFill>
                  <a:srgbClr val="FFC000"/>
                </a:solidFill>
              </a:rPr>
              <a:t>PARENTS</a:t>
            </a:r>
            <a:endParaRPr lang="en-US" sz="4400" b="1" dirty="0">
              <a:solidFill>
                <a:srgbClr val="FFC000"/>
              </a:solidFill>
            </a:endParaRPr>
          </a:p>
        </p:txBody>
      </p:sp>
      <p:sp>
        <p:nvSpPr>
          <p:cNvPr id="3" name="Content Placeholder 2"/>
          <p:cNvSpPr>
            <a:spLocks noGrp="1"/>
          </p:cNvSpPr>
          <p:nvPr>
            <p:ph sz="quarter" idx="13"/>
          </p:nvPr>
        </p:nvSpPr>
        <p:spPr>
          <a:xfrm>
            <a:off x="685800" y="2057400"/>
            <a:ext cx="8001000" cy="4114800"/>
          </a:xfrm>
        </p:spPr>
        <p:txBody>
          <a:bodyPr>
            <a:normAutofit/>
          </a:bodyPr>
          <a:lstStyle/>
          <a:p>
            <a:r>
              <a:rPr lang="en-US" sz="3200" dirty="0" smtClean="0"/>
              <a:t>Be Attentive</a:t>
            </a:r>
          </a:p>
          <a:p>
            <a:r>
              <a:rPr lang="en-US" sz="3200" dirty="0" smtClean="0"/>
              <a:t>Be Positive</a:t>
            </a:r>
          </a:p>
          <a:p>
            <a:r>
              <a:rPr lang="en-US" sz="3200" dirty="0" smtClean="0"/>
              <a:t>Be Alert</a:t>
            </a:r>
          </a:p>
          <a:p>
            <a:r>
              <a:rPr lang="en-US" sz="3200" dirty="0" smtClean="0"/>
              <a:t>Approach them at the cabin’s door to greet them</a:t>
            </a:r>
          </a:p>
          <a:p>
            <a:r>
              <a:rPr lang="en-US" sz="3200" dirty="0" smtClean="0"/>
              <a:t>Get acquainted with the parent and the camper</a:t>
            </a:r>
          </a:p>
        </p:txBody>
      </p:sp>
    </p:spTree>
    <p:extLst>
      <p:ext uri="{BB962C8B-B14F-4D97-AF65-F5344CB8AC3E}">
        <p14:creationId xmlns:p14="http://schemas.microsoft.com/office/powerpoint/2010/main" val="4141352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FFC000"/>
                </a:solidFill>
              </a:rPr>
              <a:t>Interacting </a:t>
            </a:r>
            <a:r>
              <a:rPr lang="en-US" sz="2800" b="1" dirty="0">
                <a:solidFill>
                  <a:srgbClr val="FFC000"/>
                </a:solidFill>
              </a:rPr>
              <a:t>with </a:t>
            </a:r>
            <a:r>
              <a:rPr lang="en-US" sz="4800" b="1" dirty="0" smtClean="0">
                <a:solidFill>
                  <a:srgbClr val="FFC000"/>
                </a:solidFill>
              </a:rPr>
              <a:t>MINORS</a:t>
            </a:r>
            <a:endParaRPr lang="en-US" sz="4800" b="1" dirty="0">
              <a:solidFill>
                <a:srgbClr val="FFC000"/>
              </a:solidFill>
            </a:endParaRPr>
          </a:p>
        </p:txBody>
      </p:sp>
      <p:sp>
        <p:nvSpPr>
          <p:cNvPr id="3" name="Content Placeholder 2"/>
          <p:cNvSpPr>
            <a:spLocks noGrp="1"/>
          </p:cNvSpPr>
          <p:nvPr>
            <p:ph sz="quarter" idx="13"/>
          </p:nvPr>
        </p:nvSpPr>
        <p:spPr>
          <a:xfrm>
            <a:off x="2286000" y="1676400"/>
            <a:ext cx="5029200" cy="4114800"/>
          </a:xfrm>
        </p:spPr>
        <p:txBody>
          <a:bodyPr>
            <a:noAutofit/>
          </a:bodyPr>
          <a:lstStyle/>
          <a:p>
            <a:r>
              <a:rPr lang="en-US" sz="2800" dirty="0" smtClean="0"/>
              <a:t>Supervision</a:t>
            </a:r>
          </a:p>
          <a:p>
            <a:r>
              <a:rPr lang="en-US" sz="2800" dirty="0" smtClean="0"/>
              <a:t>Discipline</a:t>
            </a:r>
          </a:p>
          <a:p>
            <a:r>
              <a:rPr lang="en-US" sz="2800" dirty="0" smtClean="0"/>
              <a:t>Touch</a:t>
            </a:r>
          </a:p>
          <a:p>
            <a:r>
              <a:rPr lang="en-US" sz="2800" dirty="0" smtClean="0"/>
              <a:t>Communication and Boundaries</a:t>
            </a:r>
          </a:p>
          <a:p>
            <a:pPr lvl="1"/>
            <a:r>
              <a:rPr lang="en-US" sz="2400" dirty="0" smtClean="0"/>
              <a:t>Email / FB / Social Media</a:t>
            </a:r>
            <a:endParaRPr lang="en-US" sz="2800" dirty="0" smtClean="0"/>
          </a:p>
          <a:p>
            <a:r>
              <a:rPr lang="en-US" sz="2800" dirty="0" smtClean="0"/>
              <a:t>Child Abused Awareness</a:t>
            </a:r>
          </a:p>
          <a:p>
            <a:r>
              <a:rPr lang="en-US" sz="2800" dirty="0" smtClean="0"/>
              <a:t>Reporting Child </a:t>
            </a:r>
            <a:r>
              <a:rPr lang="en-US" sz="2800" dirty="0"/>
              <a:t>A</a:t>
            </a:r>
            <a:r>
              <a:rPr lang="en-US" sz="2800" dirty="0" smtClean="0"/>
              <a:t>buse</a:t>
            </a:r>
          </a:p>
          <a:p>
            <a:endParaRPr lang="en-US" sz="1800" dirty="0"/>
          </a:p>
        </p:txBody>
      </p:sp>
    </p:spTree>
    <p:extLst>
      <p:ext uri="{BB962C8B-B14F-4D97-AF65-F5344CB8AC3E}">
        <p14:creationId xmlns:p14="http://schemas.microsoft.com/office/powerpoint/2010/main" val="1397449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Supervision</a:t>
            </a:r>
            <a:endParaRPr lang="en-US" sz="9600" b="1" dirty="0">
              <a:solidFill>
                <a:srgbClr val="FFC000"/>
              </a:solidFill>
            </a:endParaRPr>
          </a:p>
        </p:txBody>
      </p:sp>
      <p:sp>
        <p:nvSpPr>
          <p:cNvPr id="3" name="Content Placeholder 2"/>
          <p:cNvSpPr>
            <a:spLocks noGrp="1"/>
          </p:cNvSpPr>
          <p:nvPr>
            <p:ph sz="quarter" idx="13"/>
          </p:nvPr>
        </p:nvSpPr>
        <p:spPr>
          <a:xfrm>
            <a:off x="762000" y="1676400"/>
            <a:ext cx="7239000" cy="4114800"/>
          </a:xfrm>
        </p:spPr>
        <p:txBody>
          <a:bodyPr>
            <a:noAutofit/>
          </a:bodyPr>
          <a:lstStyle/>
          <a:p>
            <a:r>
              <a:rPr lang="en-US" sz="2400" dirty="0" smtClean="0"/>
              <a:t>Provide appropriate supervision at ALL times</a:t>
            </a:r>
          </a:p>
          <a:p>
            <a:pPr marL="0" indent="0">
              <a:buNone/>
            </a:pPr>
            <a:endParaRPr lang="en-US" sz="1600" dirty="0" smtClean="0"/>
          </a:p>
          <a:p>
            <a:r>
              <a:rPr lang="en-US" sz="2400" dirty="0" smtClean="0"/>
              <a:t>Under NO circumstances allow yourself to be alone with one child.  Always, have two people when talking to a child.  This protects the child as well as protects the adult from possible allegations.</a:t>
            </a:r>
          </a:p>
          <a:p>
            <a:pPr marL="0" indent="0">
              <a:buNone/>
            </a:pPr>
            <a:endParaRPr lang="en-US" sz="1600" dirty="0" smtClean="0">
              <a:cs typeface="Arial" pitchFamily="34" charset="0"/>
            </a:endParaRPr>
          </a:p>
          <a:p>
            <a:r>
              <a:rPr lang="en-US" sz="2400" dirty="0" smtClean="0">
                <a:cs typeface="Arial" pitchFamily="34" charset="0"/>
              </a:rPr>
              <a:t>If a counselor needs to talk to a camper (alone), make sure that it is done in a public place (witnesses</a:t>
            </a:r>
            <a:r>
              <a:rPr lang="en-US" sz="2400" dirty="0">
                <a:cs typeface="Arial" pitchFamily="34" charset="0"/>
              </a:rPr>
              <a:t>). </a:t>
            </a:r>
          </a:p>
          <a:p>
            <a:endParaRPr lang="en-US" sz="2400" dirty="0" smtClean="0"/>
          </a:p>
          <a:p>
            <a:endParaRPr lang="en-US" sz="1800" dirty="0"/>
          </a:p>
        </p:txBody>
      </p:sp>
    </p:spTree>
    <p:extLst>
      <p:ext uri="{BB962C8B-B14F-4D97-AF65-F5344CB8AC3E}">
        <p14:creationId xmlns:p14="http://schemas.microsoft.com/office/powerpoint/2010/main" val="335213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Supervision</a:t>
            </a:r>
            <a:endParaRPr lang="en-US" sz="9600" b="1" dirty="0">
              <a:solidFill>
                <a:srgbClr val="FFC000"/>
              </a:solidFill>
            </a:endParaRPr>
          </a:p>
        </p:txBody>
      </p:sp>
      <p:sp>
        <p:nvSpPr>
          <p:cNvPr id="3" name="Content Placeholder 2"/>
          <p:cNvSpPr>
            <a:spLocks noGrp="1"/>
          </p:cNvSpPr>
          <p:nvPr>
            <p:ph sz="quarter" idx="13"/>
          </p:nvPr>
        </p:nvSpPr>
        <p:spPr>
          <a:xfrm>
            <a:off x="762000" y="1676400"/>
            <a:ext cx="7239000" cy="4114800"/>
          </a:xfrm>
        </p:spPr>
        <p:txBody>
          <a:bodyPr>
            <a:noAutofit/>
          </a:bodyPr>
          <a:lstStyle/>
          <a:p>
            <a:pPr marL="609600" indent="-609600">
              <a:lnSpc>
                <a:spcPct val="90000"/>
              </a:lnSpc>
              <a:defRPr/>
            </a:pPr>
            <a:r>
              <a:rPr lang="en-US" sz="2800" dirty="0">
                <a:cs typeface="Arial" pitchFamily="34" charset="0"/>
              </a:rPr>
              <a:t>If you are dealing with a  challenging camper, call for back-up so that the other staff can supervise your group while you deal with the challenging camper.</a:t>
            </a:r>
          </a:p>
          <a:p>
            <a:pPr marL="0" indent="0">
              <a:lnSpc>
                <a:spcPct val="90000"/>
              </a:lnSpc>
              <a:buNone/>
              <a:defRPr/>
            </a:pPr>
            <a:endParaRPr lang="en-US" sz="2800" dirty="0">
              <a:cs typeface="Arial" pitchFamily="34" charset="0"/>
            </a:endParaRPr>
          </a:p>
          <a:p>
            <a:pPr marL="609600" indent="-609600">
              <a:lnSpc>
                <a:spcPct val="90000"/>
              </a:lnSpc>
              <a:defRPr/>
            </a:pPr>
            <a:r>
              <a:rPr lang="en-US" sz="2800" dirty="0">
                <a:cs typeface="Arial" pitchFamily="34" charset="0"/>
              </a:rPr>
              <a:t>A staff member who encounters a particularly difficult child will seek the assistance of </a:t>
            </a:r>
            <a:r>
              <a:rPr lang="en-US" sz="2800" dirty="0" smtClean="0">
                <a:cs typeface="Arial" pitchFamily="34" charset="0"/>
              </a:rPr>
              <a:t>supervisor </a:t>
            </a:r>
            <a:r>
              <a:rPr lang="en-US" sz="2800" dirty="0">
                <a:cs typeface="Arial" pitchFamily="34" charset="0"/>
              </a:rPr>
              <a:t>or administrative staff</a:t>
            </a:r>
            <a:r>
              <a:rPr lang="en-US" sz="2800" dirty="0" smtClean="0">
                <a:cs typeface="Arial" pitchFamily="34" charset="0"/>
              </a:rPr>
              <a:t>.</a:t>
            </a:r>
            <a:endParaRPr lang="en-US" sz="2800" dirty="0">
              <a:cs typeface="Arial" pitchFamily="34" charset="0"/>
            </a:endParaRPr>
          </a:p>
        </p:txBody>
      </p:sp>
    </p:spTree>
    <p:extLst>
      <p:ext uri="{BB962C8B-B14F-4D97-AF65-F5344CB8AC3E}">
        <p14:creationId xmlns:p14="http://schemas.microsoft.com/office/powerpoint/2010/main" val="552611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Discipline</a:t>
            </a:r>
            <a:endParaRPr lang="en-US" sz="9600" b="1" dirty="0">
              <a:solidFill>
                <a:srgbClr val="FFC000"/>
              </a:solidFill>
            </a:endParaRPr>
          </a:p>
        </p:txBody>
      </p:sp>
      <p:sp>
        <p:nvSpPr>
          <p:cNvPr id="3" name="Content Placeholder 2"/>
          <p:cNvSpPr>
            <a:spLocks noGrp="1"/>
          </p:cNvSpPr>
          <p:nvPr>
            <p:ph sz="quarter" idx="13"/>
          </p:nvPr>
        </p:nvSpPr>
        <p:spPr>
          <a:xfrm>
            <a:off x="762000" y="1676400"/>
            <a:ext cx="7239000" cy="4114800"/>
          </a:xfrm>
        </p:spPr>
        <p:txBody>
          <a:bodyPr>
            <a:noAutofit/>
          </a:bodyPr>
          <a:lstStyle/>
          <a:p>
            <a:pPr marL="609600" indent="-609600">
              <a:lnSpc>
                <a:spcPct val="90000"/>
              </a:lnSpc>
              <a:defRPr/>
            </a:pPr>
            <a:r>
              <a:rPr lang="en-US" sz="2800" dirty="0">
                <a:cs typeface="Arial" pitchFamily="34" charset="0"/>
              </a:rPr>
              <a:t>Counselor may NOT, under any circumstances, hit a child.</a:t>
            </a:r>
          </a:p>
          <a:p>
            <a:pPr marL="0" indent="0">
              <a:lnSpc>
                <a:spcPct val="90000"/>
              </a:lnSpc>
              <a:buNone/>
              <a:defRPr/>
            </a:pPr>
            <a:endParaRPr lang="en-US" sz="2800" dirty="0">
              <a:cs typeface="Arial" pitchFamily="34" charset="0"/>
            </a:endParaRPr>
          </a:p>
          <a:p>
            <a:pPr marL="609600" indent="-609600">
              <a:lnSpc>
                <a:spcPct val="90000"/>
              </a:lnSpc>
              <a:defRPr/>
            </a:pPr>
            <a:r>
              <a:rPr lang="en-US" sz="2800" dirty="0">
                <a:cs typeface="Arial" pitchFamily="34" charset="0"/>
              </a:rPr>
              <a:t>Ask for help when feeling frustration with a camper.</a:t>
            </a:r>
          </a:p>
          <a:p>
            <a:pPr marL="0" indent="0">
              <a:lnSpc>
                <a:spcPct val="90000"/>
              </a:lnSpc>
              <a:buNone/>
              <a:defRPr/>
            </a:pPr>
            <a:endParaRPr lang="en-US" sz="2800" dirty="0">
              <a:cs typeface="Arial" pitchFamily="34" charset="0"/>
            </a:endParaRPr>
          </a:p>
          <a:p>
            <a:pPr marL="609600" indent="-609600">
              <a:lnSpc>
                <a:spcPct val="90000"/>
              </a:lnSpc>
              <a:defRPr/>
            </a:pPr>
            <a:r>
              <a:rPr lang="en-US" sz="2800" dirty="0">
                <a:cs typeface="Arial" pitchFamily="34" charset="0"/>
              </a:rPr>
              <a:t>In all dealings with campers, counselors should strive to </a:t>
            </a:r>
            <a:r>
              <a:rPr lang="en-US" sz="2800" b="1" i="1" dirty="0">
                <a:cs typeface="Arial" pitchFamily="34" charset="0"/>
              </a:rPr>
              <a:t>respond</a:t>
            </a:r>
            <a:r>
              <a:rPr lang="en-US" sz="2800" dirty="0">
                <a:cs typeface="Arial" pitchFamily="34" charset="0"/>
              </a:rPr>
              <a:t> as opposed to </a:t>
            </a:r>
            <a:r>
              <a:rPr lang="en-US" sz="2800" b="1" i="1" dirty="0">
                <a:cs typeface="Arial" pitchFamily="34" charset="0"/>
              </a:rPr>
              <a:t>react</a:t>
            </a:r>
            <a:r>
              <a:rPr lang="en-US" sz="2800" dirty="0">
                <a:cs typeface="Arial" pitchFamily="34" charset="0"/>
              </a:rPr>
              <a:t> to children</a:t>
            </a:r>
            <a:r>
              <a:rPr lang="en-US" sz="2800" dirty="0" smtClean="0">
                <a:cs typeface="Arial" pitchFamily="34" charset="0"/>
              </a:rPr>
              <a:t>.</a:t>
            </a:r>
            <a:endParaRPr lang="en-US" sz="2800" dirty="0">
              <a:cs typeface="Arial" pitchFamily="34" charset="0"/>
            </a:endParaRPr>
          </a:p>
        </p:txBody>
      </p:sp>
    </p:spTree>
    <p:extLst>
      <p:ext uri="{BB962C8B-B14F-4D97-AF65-F5344CB8AC3E}">
        <p14:creationId xmlns:p14="http://schemas.microsoft.com/office/powerpoint/2010/main" val="3065591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Touch</a:t>
            </a:r>
            <a:endParaRPr lang="en-US" sz="9600" b="1" dirty="0">
              <a:solidFill>
                <a:srgbClr val="FFC000"/>
              </a:solidFill>
            </a:endParaRPr>
          </a:p>
        </p:txBody>
      </p:sp>
      <p:sp>
        <p:nvSpPr>
          <p:cNvPr id="3" name="Content Placeholder 2"/>
          <p:cNvSpPr>
            <a:spLocks noGrp="1"/>
          </p:cNvSpPr>
          <p:nvPr>
            <p:ph sz="quarter" idx="13"/>
          </p:nvPr>
        </p:nvSpPr>
        <p:spPr>
          <a:xfrm>
            <a:off x="533400" y="1676400"/>
            <a:ext cx="7848600" cy="4648200"/>
          </a:xfrm>
        </p:spPr>
        <p:txBody>
          <a:bodyPr>
            <a:noAutofit/>
          </a:bodyPr>
          <a:lstStyle/>
          <a:p>
            <a:pPr marL="609600" indent="-609600" algn="just">
              <a:defRPr/>
            </a:pPr>
            <a:r>
              <a:rPr lang="en-US" sz="2800" dirty="0" smtClean="0">
                <a:cs typeface="Arial" pitchFamily="34" charset="0"/>
              </a:rPr>
              <a:t>When touching a minor, do so on </a:t>
            </a:r>
            <a:r>
              <a:rPr lang="en-US" sz="2800" dirty="0">
                <a:cs typeface="Arial" pitchFamily="34" charset="0"/>
              </a:rPr>
              <a:t>the hand, shoulder, or upper back;</a:t>
            </a:r>
          </a:p>
          <a:p>
            <a:pPr marL="0" indent="0" algn="just">
              <a:buNone/>
              <a:defRPr/>
            </a:pPr>
            <a:endParaRPr lang="en-US" sz="1200" dirty="0">
              <a:cs typeface="Arial" pitchFamily="34" charset="0"/>
            </a:endParaRPr>
          </a:p>
          <a:p>
            <a:pPr marL="609600" indent="-609600" algn="just">
              <a:defRPr/>
            </a:pPr>
            <a:r>
              <a:rPr lang="en-US" sz="2800" dirty="0">
                <a:cs typeface="Arial" pitchFamily="34" charset="0"/>
              </a:rPr>
              <a:t>In the company of other adults;</a:t>
            </a:r>
          </a:p>
          <a:p>
            <a:pPr marL="0" indent="0" algn="just">
              <a:buNone/>
              <a:defRPr/>
            </a:pPr>
            <a:endParaRPr lang="en-US" sz="1400" dirty="0">
              <a:cs typeface="Arial" pitchFamily="34" charset="0"/>
            </a:endParaRPr>
          </a:p>
          <a:p>
            <a:pPr marL="609600" indent="-609600" algn="just">
              <a:defRPr/>
            </a:pPr>
            <a:r>
              <a:rPr lang="en-US" sz="2800" dirty="0">
                <a:cs typeface="Arial" pitchFamily="34" charset="0"/>
              </a:rPr>
              <a:t>Never in a place on a child’s body that is normally covered by a bathing suit, unless for a clear medical necessity, and then only with supervision from another adult;</a:t>
            </a:r>
            <a:endParaRPr lang="es-CL" sz="2800" dirty="0">
              <a:cs typeface="Arial" pitchFamily="34" charset="0"/>
            </a:endParaRPr>
          </a:p>
          <a:p>
            <a:pPr marL="609600" indent="-609600">
              <a:lnSpc>
                <a:spcPct val="90000"/>
              </a:lnSpc>
              <a:defRPr/>
            </a:pPr>
            <a:endParaRPr lang="en-US" sz="2800" dirty="0">
              <a:latin typeface="+mj-lt"/>
              <a:cs typeface="Arial" pitchFamily="34" charset="0"/>
            </a:endParaRPr>
          </a:p>
        </p:txBody>
      </p:sp>
    </p:spTree>
    <p:extLst>
      <p:ext uri="{BB962C8B-B14F-4D97-AF65-F5344CB8AC3E}">
        <p14:creationId xmlns:p14="http://schemas.microsoft.com/office/powerpoint/2010/main" val="2518047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Touch</a:t>
            </a:r>
            <a:endParaRPr lang="en-US" sz="9600" b="1" dirty="0">
              <a:solidFill>
                <a:srgbClr val="FFC000"/>
              </a:solidFill>
            </a:endParaRPr>
          </a:p>
        </p:txBody>
      </p:sp>
      <p:sp>
        <p:nvSpPr>
          <p:cNvPr id="3" name="Content Placeholder 2"/>
          <p:cNvSpPr>
            <a:spLocks noGrp="1"/>
          </p:cNvSpPr>
          <p:nvPr>
            <p:ph sz="quarter" idx="13"/>
          </p:nvPr>
        </p:nvSpPr>
        <p:spPr>
          <a:xfrm>
            <a:off x="533400" y="1828800"/>
            <a:ext cx="7848600" cy="4648200"/>
          </a:xfrm>
        </p:spPr>
        <p:txBody>
          <a:bodyPr>
            <a:noAutofit/>
          </a:bodyPr>
          <a:lstStyle/>
          <a:p>
            <a:pPr marL="609600" indent="-609600">
              <a:defRPr/>
            </a:pPr>
            <a:r>
              <a:rPr lang="en-US" sz="2800" dirty="0">
                <a:cs typeface="Arial" pitchFamily="34" charset="0"/>
              </a:rPr>
              <a:t>Affirm children with appropriate touching by keeping hugs brief and “shoulder-to-shoulder” or “side-to-side.”</a:t>
            </a:r>
          </a:p>
          <a:p>
            <a:pPr marL="609600" indent="-609600" algn="just">
              <a:buNone/>
              <a:defRPr/>
            </a:pPr>
            <a:endParaRPr lang="en-US" sz="2800" dirty="0">
              <a:cs typeface="Arial" pitchFamily="34" charset="0"/>
            </a:endParaRPr>
          </a:p>
          <a:p>
            <a:pPr marL="609600" indent="-609600">
              <a:buNone/>
              <a:defRPr/>
            </a:pPr>
            <a:r>
              <a:rPr lang="en-US" sz="2800" dirty="0">
                <a:cs typeface="Arial" pitchFamily="34" charset="0"/>
              </a:rPr>
              <a:t>	</a:t>
            </a:r>
            <a:r>
              <a:rPr lang="en-US" sz="2800" i="1" dirty="0" smtClean="0">
                <a:cs typeface="Arial" pitchFamily="34" charset="0"/>
              </a:rPr>
              <a:t>Always </a:t>
            </a:r>
            <a:r>
              <a:rPr lang="en-US" sz="2800" i="1" dirty="0">
                <a:cs typeface="Arial" pitchFamily="34" charset="0"/>
              </a:rPr>
              <a:t>keep hands at (not below) the shoulder level. For kids who like to sit on laps, encourage them to sit next to </a:t>
            </a:r>
            <a:r>
              <a:rPr lang="en-US" sz="2800" i="1" dirty="0" smtClean="0">
                <a:cs typeface="Arial" pitchFamily="34" charset="0"/>
              </a:rPr>
              <a:t>you.</a:t>
            </a:r>
          </a:p>
          <a:p>
            <a:pPr marL="0" indent="0">
              <a:lnSpc>
                <a:spcPct val="90000"/>
              </a:lnSpc>
              <a:buNone/>
              <a:defRPr/>
            </a:pPr>
            <a:endParaRPr lang="en-US" sz="2800" dirty="0">
              <a:latin typeface="+mj-lt"/>
              <a:cs typeface="Arial" pitchFamily="34" charset="0"/>
            </a:endParaRPr>
          </a:p>
        </p:txBody>
      </p:sp>
    </p:spTree>
    <p:extLst>
      <p:ext uri="{BB962C8B-B14F-4D97-AF65-F5344CB8AC3E}">
        <p14:creationId xmlns:p14="http://schemas.microsoft.com/office/powerpoint/2010/main" val="342503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rgbClr val="FFC000"/>
                </a:solidFill>
              </a:rPr>
              <a:t>Child abuse Awareness</a:t>
            </a:r>
            <a:endParaRPr lang="en-US" sz="8800" b="1" dirty="0">
              <a:solidFill>
                <a:srgbClr val="FFC000"/>
              </a:solidFill>
            </a:endParaRPr>
          </a:p>
        </p:txBody>
      </p:sp>
      <p:sp>
        <p:nvSpPr>
          <p:cNvPr id="3" name="Content Placeholder 2"/>
          <p:cNvSpPr>
            <a:spLocks noGrp="1"/>
          </p:cNvSpPr>
          <p:nvPr>
            <p:ph sz="quarter" idx="13"/>
          </p:nvPr>
        </p:nvSpPr>
        <p:spPr>
          <a:xfrm>
            <a:off x="533400" y="1905000"/>
            <a:ext cx="7848600" cy="3886200"/>
          </a:xfrm>
        </p:spPr>
        <p:txBody>
          <a:bodyPr>
            <a:noAutofit/>
          </a:bodyPr>
          <a:lstStyle/>
          <a:p>
            <a:pPr marL="609600" indent="-609600">
              <a:defRPr/>
            </a:pPr>
            <a:r>
              <a:rPr lang="en-US" sz="3200" dirty="0">
                <a:cs typeface="Arial" pitchFamily="34" charset="0"/>
              </a:rPr>
              <a:t>We cannot be too careful in the area of sexual abuse.  Even the appearance of wrong or a false allegation can cause irreparable damage to the reputation of the accused staff member and the camp.  All staff members must avoid doing anything that could be interpreted as sexual abuse.</a:t>
            </a:r>
          </a:p>
        </p:txBody>
      </p:sp>
    </p:spTree>
    <p:extLst>
      <p:ext uri="{BB962C8B-B14F-4D97-AF65-F5344CB8AC3E}">
        <p14:creationId xmlns:p14="http://schemas.microsoft.com/office/powerpoint/2010/main" val="2331445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1676400"/>
            <a:ext cx="7848600" cy="4191000"/>
          </a:xfrm>
        </p:spPr>
        <p:txBody>
          <a:bodyPr>
            <a:noAutofit/>
          </a:bodyPr>
          <a:lstStyle/>
          <a:p>
            <a:pPr marL="609600" indent="-609600">
              <a:defRPr/>
            </a:pPr>
            <a:r>
              <a:rPr lang="en-US" sz="3200" dirty="0">
                <a:cs typeface="Arial" pitchFamily="34" charset="0"/>
              </a:rPr>
              <a:t>Child abuse includes, but is not limited to, any contact or interaction between a child and an adult when the child is being used for the sexual stimulation of the adult or of a third person.  The behavior may or may not involve touching.  Sexual behavior between a child and an adult is always considered forced, whether or not the child has consented</a:t>
            </a:r>
            <a:r>
              <a:rPr lang="en-US" sz="3200" dirty="0" smtClean="0">
                <a:cs typeface="Arial" pitchFamily="34" charset="0"/>
              </a:rPr>
              <a:t>.</a:t>
            </a:r>
            <a:endParaRPr lang="en-US" sz="3200" dirty="0">
              <a:cs typeface="Arial" pitchFamily="34" charset="0"/>
            </a:endParaRPr>
          </a:p>
        </p:txBody>
      </p:sp>
      <p:sp>
        <p:nvSpPr>
          <p:cNvPr id="5" name="Title 1"/>
          <p:cNvSpPr txBox="1">
            <a:spLocks/>
          </p:cNvSpPr>
          <p:nvPr/>
        </p:nvSpPr>
        <p:spPr>
          <a:xfrm>
            <a:off x="762000" y="427038"/>
            <a:ext cx="7924800"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b="1" dirty="0" smtClean="0">
                <a:solidFill>
                  <a:srgbClr val="FFC000"/>
                </a:solidFill>
              </a:rPr>
              <a:t>Child abuse Awareness</a:t>
            </a:r>
            <a:endParaRPr lang="en-US" sz="8800" b="1" dirty="0">
              <a:solidFill>
                <a:srgbClr val="FFC000"/>
              </a:solidFill>
            </a:endParaRPr>
          </a:p>
        </p:txBody>
      </p:sp>
    </p:spTree>
    <p:extLst>
      <p:ext uri="{BB962C8B-B14F-4D97-AF65-F5344CB8AC3E}">
        <p14:creationId xmlns:p14="http://schemas.microsoft.com/office/powerpoint/2010/main" val="478328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If a Child is abused</a:t>
            </a:r>
            <a:endParaRPr lang="en-US" sz="9600" b="1" dirty="0">
              <a:solidFill>
                <a:srgbClr val="FFC000"/>
              </a:solidFill>
            </a:endParaRPr>
          </a:p>
        </p:txBody>
      </p:sp>
      <p:sp>
        <p:nvSpPr>
          <p:cNvPr id="3" name="Content Placeholder 2"/>
          <p:cNvSpPr>
            <a:spLocks noGrp="1"/>
          </p:cNvSpPr>
          <p:nvPr>
            <p:ph sz="quarter" idx="13"/>
          </p:nvPr>
        </p:nvSpPr>
        <p:spPr>
          <a:xfrm>
            <a:off x="533400" y="1905000"/>
            <a:ext cx="7848600" cy="4191000"/>
          </a:xfrm>
        </p:spPr>
        <p:txBody>
          <a:bodyPr>
            <a:noAutofit/>
          </a:bodyPr>
          <a:lstStyle/>
          <a:p>
            <a:pPr>
              <a:lnSpc>
                <a:spcPct val="90000"/>
              </a:lnSpc>
              <a:defRPr/>
            </a:pPr>
            <a:r>
              <a:rPr lang="en-US" sz="3200" dirty="0"/>
              <a:t>Believe them!  Stay calm and limit the discussion.</a:t>
            </a:r>
          </a:p>
          <a:p>
            <a:pPr marL="0" indent="0">
              <a:lnSpc>
                <a:spcPct val="90000"/>
              </a:lnSpc>
              <a:buNone/>
              <a:defRPr/>
            </a:pPr>
            <a:endParaRPr lang="en-US" sz="2000" dirty="0"/>
          </a:p>
          <a:p>
            <a:pPr>
              <a:lnSpc>
                <a:spcPct val="90000"/>
              </a:lnSpc>
              <a:defRPr/>
            </a:pPr>
            <a:r>
              <a:rPr lang="en-US" sz="3200" dirty="0"/>
              <a:t>Support them, tell them that is was good they  shared with you.</a:t>
            </a:r>
          </a:p>
          <a:p>
            <a:pPr marL="0" indent="0">
              <a:lnSpc>
                <a:spcPct val="90000"/>
              </a:lnSpc>
              <a:buNone/>
              <a:defRPr/>
            </a:pPr>
            <a:endParaRPr lang="en-US" sz="2000" dirty="0"/>
          </a:p>
          <a:p>
            <a:pPr>
              <a:lnSpc>
                <a:spcPct val="90000"/>
              </a:lnSpc>
              <a:defRPr/>
            </a:pPr>
            <a:r>
              <a:rPr lang="en-US" sz="3200" dirty="0"/>
              <a:t>Report the incident </a:t>
            </a:r>
            <a:r>
              <a:rPr lang="en-US" sz="3200" dirty="0" smtClean="0"/>
              <a:t>or any suspicions of abuse to </a:t>
            </a:r>
            <a:r>
              <a:rPr lang="en-US" sz="3200" dirty="0"/>
              <a:t>the Camp </a:t>
            </a:r>
            <a:r>
              <a:rPr lang="en-US" sz="3200" dirty="0" smtClean="0"/>
              <a:t>Director and the authorities.</a:t>
            </a:r>
          </a:p>
          <a:p>
            <a:pPr marL="0" indent="0">
              <a:lnSpc>
                <a:spcPct val="90000"/>
              </a:lnSpc>
              <a:buNone/>
              <a:defRPr/>
            </a:pPr>
            <a:endParaRPr lang="en-US" sz="3200" dirty="0" smtClean="0"/>
          </a:p>
        </p:txBody>
      </p:sp>
    </p:spTree>
    <p:extLst>
      <p:ext uri="{BB962C8B-B14F-4D97-AF65-F5344CB8AC3E}">
        <p14:creationId xmlns:p14="http://schemas.microsoft.com/office/powerpoint/2010/main" val="114809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143000"/>
          </a:xfrm>
        </p:spPr>
        <p:txBody>
          <a:bodyPr/>
          <a:lstStyle/>
          <a:p>
            <a:r>
              <a:rPr lang="en-US" sz="4400" b="1" dirty="0" smtClean="0">
                <a:solidFill>
                  <a:srgbClr val="FFC000"/>
                </a:solidFill>
              </a:rPr>
              <a:t>Working with minors…</a:t>
            </a:r>
            <a:endParaRPr lang="en-US" sz="4400" b="1" dirty="0">
              <a:solidFill>
                <a:srgbClr val="FFC000"/>
              </a:solidFill>
            </a:endParaRPr>
          </a:p>
        </p:txBody>
      </p:sp>
      <p:sp>
        <p:nvSpPr>
          <p:cNvPr id="3" name="Content Placeholder 2"/>
          <p:cNvSpPr>
            <a:spLocks noGrp="1"/>
          </p:cNvSpPr>
          <p:nvPr>
            <p:ph sz="quarter" idx="13"/>
          </p:nvPr>
        </p:nvSpPr>
        <p:spPr>
          <a:xfrm>
            <a:off x="1524000" y="2362200"/>
            <a:ext cx="7010400" cy="3733800"/>
          </a:xfrm>
        </p:spPr>
        <p:txBody>
          <a:bodyPr>
            <a:normAutofit/>
          </a:bodyPr>
          <a:lstStyle/>
          <a:p>
            <a:r>
              <a:rPr lang="en-US" sz="3200" dirty="0" smtClean="0"/>
              <a:t>It’s a CALL</a:t>
            </a:r>
          </a:p>
          <a:p>
            <a:r>
              <a:rPr lang="en-US" sz="3200" dirty="0" smtClean="0"/>
              <a:t>It’s a PRIVILEDGE</a:t>
            </a:r>
          </a:p>
          <a:p>
            <a:r>
              <a:rPr lang="en-US" sz="3200" dirty="0" smtClean="0"/>
              <a:t>It’s a RESPONSIBILITY</a:t>
            </a:r>
          </a:p>
          <a:p>
            <a:pPr lvl="1"/>
            <a:r>
              <a:rPr lang="en-US" sz="3200" dirty="0" smtClean="0"/>
              <a:t>Of loving / Patient / SAFE interaction</a:t>
            </a:r>
            <a:endParaRPr lang="en-US" sz="3200" dirty="0"/>
          </a:p>
          <a:p>
            <a:r>
              <a:rPr lang="en-US" sz="3200" dirty="0"/>
              <a:t>It’s a </a:t>
            </a:r>
            <a:r>
              <a:rPr lang="en-US" sz="3200" dirty="0" smtClean="0"/>
              <a:t>COMMITMENT</a:t>
            </a:r>
            <a:endParaRPr lang="en-US" sz="3200" dirty="0"/>
          </a:p>
          <a:p>
            <a:endParaRPr lang="en-US" dirty="0"/>
          </a:p>
        </p:txBody>
      </p:sp>
    </p:spTree>
    <p:extLst>
      <p:ext uri="{BB962C8B-B14F-4D97-AF65-F5344CB8AC3E}">
        <p14:creationId xmlns:p14="http://schemas.microsoft.com/office/powerpoint/2010/main" val="1054545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solidFill>
                  <a:srgbClr val="FFC000"/>
                </a:solidFill>
              </a:rPr>
              <a:t>Failure to report</a:t>
            </a:r>
            <a:endParaRPr lang="en-US" sz="9600" b="1" dirty="0">
              <a:solidFill>
                <a:srgbClr val="FFC000"/>
              </a:solidFill>
            </a:endParaRPr>
          </a:p>
        </p:txBody>
      </p:sp>
      <p:sp>
        <p:nvSpPr>
          <p:cNvPr id="3" name="Content Placeholder 2"/>
          <p:cNvSpPr>
            <a:spLocks noGrp="1"/>
          </p:cNvSpPr>
          <p:nvPr>
            <p:ph sz="quarter" idx="13"/>
          </p:nvPr>
        </p:nvSpPr>
        <p:spPr>
          <a:xfrm>
            <a:off x="533400" y="1676400"/>
            <a:ext cx="8229600" cy="4572000"/>
          </a:xfrm>
        </p:spPr>
        <p:txBody>
          <a:bodyPr>
            <a:noAutofit/>
          </a:bodyPr>
          <a:lstStyle/>
          <a:p>
            <a:pPr>
              <a:defRPr/>
            </a:pPr>
            <a:r>
              <a:rPr lang="en-US" sz="3200" dirty="0"/>
              <a:t>Failure to report frequently results in additional crimes. </a:t>
            </a:r>
          </a:p>
          <a:p>
            <a:pPr>
              <a:defRPr/>
            </a:pPr>
            <a:r>
              <a:rPr lang="en-US" sz="3200" dirty="0"/>
              <a:t>Failure to report can cause the </a:t>
            </a:r>
            <a:r>
              <a:rPr lang="en-US" sz="3200" dirty="0" smtClean="0"/>
              <a:t>camp </a:t>
            </a:r>
            <a:r>
              <a:rPr lang="en-US" sz="3200" dirty="0"/>
              <a:t>to lose the respect and confidence of it’s </a:t>
            </a:r>
            <a:r>
              <a:rPr lang="en-US" sz="3200" dirty="0" smtClean="0"/>
              <a:t>supporting churches </a:t>
            </a:r>
            <a:r>
              <a:rPr lang="en-US" sz="3200" dirty="0"/>
              <a:t>and local community. </a:t>
            </a:r>
          </a:p>
          <a:p>
            <a:pPr>
              <a:defRPr/>
            </a:pPr>
            <a:r>
              <a:rPr lang="en-US" sz="3200" dirty="0"/>
              <a:t>Failure to report can place the camp and the Conference in </a:t>
            </a:r>
            <a:r>
              <a:rPr lang="en-US" sz="3200" dirty="0" smtClean="0"/>
              <a:t>a </a:t>
            </a:r>
            <a:r>
              <a:rPr lang="en-US" sz="3200" dirty="0"/>
              <a:t>weak ethical and legal position. </a:t>
            </a:r>
          </a:p>
        </p:txBody>
      </p:sp>
    </p:spTree>
    <p:extLst>
      <p:ext uri="{BB962C8B-B14F-4D97-AF65-F5344CB8AC3E}">
        <p14:creationId xmlns:p14="http://schemas.microsoft.com/office/powerpoint/2010/main" val="2603302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143000"/>
          </a:xfrm>
        </p:spPr>
        <p:txBody>
          <a:bodyPr/>
          <a:lstStyle/>
          <a:p>
            <a:r>
              <a:rPr lang="en-US" sz="4000" b="1" dirty="0" smtClean="0">
                <a:solidFill>
                  <a:srgbClr val="FFC000"/>
                </a:solidFill>
              </a:rPr>
              <a:t>Communication </a:t>
            </a:r>
            <a:r>
              <a:rPr lang="en-US" sz="4000" b="1" dirty="0" smtClean="0">
                <a:solidFill>
                  <a:srgbClr val="FFC000"/>
                </a:solidFill>
              </a:rPr>
              <a:t> &amp;  boundaries</a:t>
            </a:r>
            <a:endParaRPr lang="en-US" sz="6600" b="1" dirty="0">
              <a:solidFill>
                <a:srgbClr val="FFC000"/>
              </a:solidFill>
            </a:endParaRPr>
          </a:p>
        </p:txBody>
      </p:sp>
      <p:sp>
        <p:nvSpPr>
          <p:cNvPr id="3" name="Content Placeholder 2"/>
          <p:cNvSpPr>
            <a:spLocks noGrp="1"/>
          </p:cNvSpPr>
          <p:nvPr>
            <p:ph sz="quarter" idx="13"/>
          </p:nvPr>
        </p:nvSpPr>
        <p:spPr>
          <a:xfrm>
            <a:off x="533400" y="2362200"/>
            <a:ext cx="8229600" cy="3581400"/>
          </a:xfrm>
        </p:spPr>
        <p:txBody>
          <a:bodyPr>
            <a:noAutofit/>
          </a:bodyPr>
          <a:lstStyle/>
          <a:p>
            <a:pPr marL="609600" indent="-609600">
              <a:defRPr/>
            </a:pPr>
            <a:r>
              <a:rPr lang="en-US" sz="2800" dirty="0">
                <a:cs typeface="Arial" pitchFamily="34" charset="0"/>
              </a:rPr>
              <a:t>A staff member will under no circumstances share a bed or sleeping bag with a camper.</a:t>
            </a:r>
          </a:p>
          <a:p>
            <a:pPr marL="0" indent="0">
              <a:buNone/>
              <a:defRPr/>
            </a:pPr>
            <a:endParaRPr lang="en-US" sz="2800" dirty="0">
              <a:cs typeface="Arial" pitchFamily="34" charset="0"/>
            </a:endParaRPr>
          </a:p>
          <a:p>
            <a:pPr marL="609600" indent="-609600">
              <a:defRPr/>
            </a:pPr>
            <a:r>
              <a:rPr lang="en-US" sz="2800" dirty="0">
                <a:cs typeface="Arial" pitchFamily="34" charset="0"/>
              </a:rPr>
              <a:t>Counselors will set limits with children who “cling” or hang on them.</a:t>
            </a:r>
          </a:p>
        </p:txBody>
      </p:sp>
    </p:spTree>
    <p:extLst>
      <p:ext uri="{BB962C8B-B14F-4D97-AF65-F5344CB8AC3E}">
        <p14:creationId xmlns:p14="http://schemas.microsoft.com/office/powerpoint/2010/main" val="1221303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1143000"/>
          </a:xfrm>
        </p:spPr>
        <p:txBody>
          <a:bodyPr/>
          <a:lstStyle/>
          <a:p>
            <a:r>
              <a:rPr lang="en-US" sz="4000" b="1" dirty="0" smtClean="0">
                <a:solidFill>
                  <a:srgbClr val="FFC000"/>
                </a:solidFill>
              </a:rPr>
              <a:t>Communication </a:t>
            </a:r>
            <a:r>
              <a:rPr lang="en-US" sz="4000" b="1" dirty="0" smtClean="0">
                <a:solidFill>
                  <a:srgbClr val="FFC000"/>
                </a:solidFill>
              </a:rPr>
              <a:t> &amp;  </a:t>
            </a:r>
            <a:r>
              <a:rPr lang="en-US" sz="4000" b="1" dirty="0" smtClean="0">
                <a:solidFill>
                  <a:srgbClr val="FFC000"/>
                </a:solidFill>
              </a:rPr>
              <a:t>boundaries</a:t>
            </a:r>
            <a:endParaRPr lang="en-US" sz="6600" b="1" dirty="0">
              <a:solidFill>
                <a:srgbClr val="FFC000"/>
              </a:solidFill>
            </a:endParaRPr>
          </a:p>
        </p:txBody>
      </p:sp>
      <p:sp>
        <p:nvSpPr>
          <p:cNvPr id="3" name="Content Placeholder 2"/>
          <p:cNvSpPr>
            <a:spLocks noGrp="1"/>
          </p:cNvSpPr>
          <p:nvPr>
            <p:ph sz="quarter" idx="13"/>
          </p:nvPr>
        </p:nvSpPr>
        <p:spPr>
          <a:xfrm>
            <a:off x="533400" y="1676400"/>
            <a:ext cx="8229600" cy="4191000"/>
          </a:xfrm>
        </p:spPr>
        <p:txBody>
          <a:bodyPr>
            <a:noAutofit/>
          </a:bodyPr>
          <a:lstStyle/>
          <a:p>
            <a:pPr>
              <a:lnSpc>
                <a:spcPct val="90000"/>
              </a:lnSpc>
              <a:defRPr/>
            </a:pPr>
            <a:r>
              <a:rPr lang="en-US" sz="3200" dirty="0" smtClean="0">
                <a:cs typeface="Arial" pitchFamily="34" charset="0"/>
              </a:rPr>
              <a:t>Do NOT:</a:t>
            </a:r>
          </a:p>
          <a:p>
            <a:pPr lvl="1">
              <a:lnSpc>
                <a:spcPct val="90000"/>
              </a:lnSpc>
              <a:defRPr/>
            </a:pPr>
            <a:r>
              <a:rPr lang="en-US" sz="3200" dirty="0" smtClean="0">
                <a:cs typeface="Arial" pitchFamily="34" charset="0"/>
              </a:rPr>
              <a:t>Share </a:t>
            </a:r>
            <a:r>
              <a:rPr lang="en-US" sz="3200" dirty="0">
                <a:cs typeface="Arial" pitchFamily="34" charset="0"/>
              </a:rPr>
              <a:t>personal information with </a:t>
            </a:r>
            <a:r>
              <a:rPr lang="en-US" sz="3200" dirty="0" smtClean="0">
                <a:cs typeface="Arial" pitchFamily="34" charset="0"/>
              </a:rPr>
              <a:t>campers.</a:t>
            </a:r>
          </a:p>
          <a:p>
            <a:pPr lvl="1">
              <a:lnSpc>
                <a:spcPct val="90000"/>
              </a:lnSpc>
              <a:defRPr/>
            </a:pPr>
            <a:r>
              <a:rPr lang="en-US" sz="3200" dirty="0" smtClean="0">
                <a:cs typeface="Arial" pitchFamily="34" charset="0"/>
              </a:rPr>
              <a:t>Write personal notes.</a:t>
            </a:r>
          </a:p>
          <a:p>
            <a:pPr lvl="1">
              <a:lnSpc>
                <a:spcPct val="90000"/>
              </a:lnSpc>
              <a:defRPr/>
            </a:pPr>
            <a:r>
              <a:rPr lang="en-US" sz="3200" dirty="0" smtClean="0">
                <a:cs typeface="Arial" pitchFamily="34" charset="0"/>
              </a:rPr>
              <a:t>Comment on </a:t>
            </a:r>
            <a:r>
              <a:rPr lang="en-US" sz="3200" dirty="0">
                <a:cs typeface="Arial" pitchFamily="34" charset="0"/>
              </a:rPr>
              <a:t>personal appearance in an inappropriate way (“beautiful, sexy or hot</a:t>
            </a:r>
            <a:r>
              <a:rPr lang="en-US" sz="3200" dirty="0" smtClean="0">
                <a:cs typeface="Arial" pitchFamily="34" charset="0"/>
              </a:rPr>
              <a:t>”).</a:t>
            </a:r>
          </a:p>
          <a:p>
            <a:pPr lvl="1">
              <a:lnSpc>
                <a:spcPct val="90000"/>
              </a:lnSpc>
              <a:defRPr/>
            </a:pPr>
            <a:r>
              <a:rPr lang="en-US" sz="3200" dirty="0" smtClean="0">
                <a:cs typeface="Arial" pitchFamily="34" charset="0"/>
              </a:rPr>
              <a:t>Buy </a:t>
            </a:r>
            <a:r>
              <a:rPr lang="en-US" sz="3200" dirty="0">
                <a:cs typeface="Arial" pitchFamily="34" charset="0"/>
              </a:rPr>
              <a:t>campers gifts. </a:t>
            </a:r>
          </a:p>
        </p:txBody>
      </p:sp>
    </p:spTree>
    <p:extLst>
      <p:ext uri="{BB962C8B-B14F-4D97-AF65-F5344CB8AC3E}">
        <p14:creationId xmlns:p14="http://schemas.microsoft.com/office/powerpoint/2010/main" val="3404217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1143000"/>
          </a:xfrm>
        </p:spPr>
        <p:txBody>
          <a:bodyPr/>
          <a:lstStyle/>
          <a:p>
            <a:r>
              <a:rPr lang="en-US" sz="4000" b="1" dirty="0" smtClean="0">
                <a:solidFill>
                  <a:srgbClr val="FFC000"/>
                </a:solidFill>
              </a:rPr>
              <a:t>Communication </a:t>
            </a:r>
            <a:r>
              <a:rPr lang="en-US" sz="4000" b="1" dirty="0" smtClean="0">
                <a:solidFill>
                  <a:srgbClr val="FFC000"/>
                </a:solidFill>
              </a:rPr>
              <a:t> &amp;  </a:t>
            </a:r>
            <a:r>
              <a:rPr lang="en-US" sz="4000" b="1" dirty="0" smtClean="0">
                <a:solidFill>
                  <a:srgbClr val="FFC000"/>
                </a:solidFill>
              </a:rPr>
              <a:t>boundaries</a:t>
            </a:r>
            <a:endParaRPr lang="en-US" sz="6600" b="1" dirty="0">
              <a:solidFill>
                <a:srgbClr val="FFC000"/>
              </a:solidFill>
            </a:endParaRPr>
          </a:p>
        </p:txBody>
      </p:sp>
      <p:sp>
        <p:nvSpPr>
          <p:cNvPr id="3" name="Content Placeholder 2"/>
          <p:cNvSpPr>
            <a:spLocks noGrp="1"/>
          </p:cNvSpPr>
          <p:nvPr>
            <p:ph sz="quarter" idx="13"/>
          </p:nvPr>
        </p:nvSpPr>
        <p:spPr>
          <a:xfrm>
            <a:off x="533400" y="1676400"/>
            <a:ext cx="8229600" cy="4495800"/>
          </a:xfrm>
        </p:spPr>
        <p:txBody>
          <a:bodyPr>
            <a:noAutofit/>
          </a:bodyPr>
          <a:lstStyle/>
          <a:p>
            <a:pPr>
              <a:lnSpc>
                <a:spcPct val="90000"/>
              </a:lnSpc>
              <a:defRPr/>
            </a:pPr>
            <a:r>
              <a:rPr lang="en-US" sz="3200" dirty="0" smtClean="0">
                <a:cs typeface="Arial" pitchFamily="34" charset="0"/>
              </a:rPr>
              <a:t>NO:</a:t>
            </a:r>
          </a:p>
          <a:p>
            <a:pPr lvl="1">
              <a:lnSpc>
                <a:spcPct val="90000"/>
              </a:lnSpc>
              <a:defRPr/>
            </a:pPr>
            <a:r>
              <a:rPr lang="en-US" sz="3200" dirty="0" smtClean="0">
                <a:cs typeface="Arial" pitchFamily="34" charset="0"/>
              </a:rPr>
              <a:t>Texting with campers</a:t>
            </a:r>
          </a:p>
          <a:p>
            <a:pPr lvl="1">
              <a:lnSpc>
                <a:spcPct val="90000"/>
              </a:lnSpc>
              <a:defRPr/>
            </a:pPr>
            <a:r>
              <a:rPr lang="en-US" sz="3200" dirty="0" smtClean="0">
                <a:cs typeface="Arial" pitchFamily="34" charset="0"/>
              </a:rPr>
              <a:t>Private emailing with campers</a:t>
            </a:r>
          </a:p>
          <a:p>
            <a:pPr lvl="1">
              <a:lnSpc>
                <a:spcPct val="90000"/>
              </a:lnSpc>
              <a:defRPr/>
            </a:pPr>
            <a:r>
              <a:rPr lang="en-US" sz="3200" dirty="0" smtClean="0">
                <a:cs typeface="Arial" pitchFamily="34" charset="0"/>
              </a:rPr>
              <a:t>Asking campers to be “their FB friend”</a:t>
            </a:r>
            <a:endParaRPr lang="en-US" sz="3200" dirty="0">
              <a:cs typeface="Arial" pitchFamily="34" charset="0"/>
            </a:endParaRPr>
          </a:p>
          <a:p>
            <a:pPr lvl="1">
              <a:lnSpc>
                <a:spcPct val="90000"/>
              </a:lnSpc>
              <a:defRPr/>
            </a:pPr>
            <a:endParaRPr lang="en-US" sz="3200" dirty="0" smtClean="0">
              <a:cs typeface="Arial" pitchFamily="34" charset="0"/>
            </a:endParaRPr>
          </a:p>
          <a:p>
            <a:pPr marL="457200" lvl="1" indent="0" algn="ctr">
              <a:lnSpc>
                <a:spcPct val="90000"/>
              </a:lnSpc>
              <a:buNone/>
              <a:defRPr/>
            </a:pPr>
            <a:r>
              <a:rPr lang="en-US" sz="3200" dirty="0" smtClean="0">
                <a:solidFill>
                  <a:schemeClr val="tx2"/>
                </a:solidFill>
                <a:cs typeface="Arial" pitchFamily="34" charset="0"/>
              </a:rPr>
              <a:t>These activities have resulted in accusations of inappropriate interaction with campers.</a:t>
            </a:r>
            <a:endParaRPr lang="en-US" sz="3200" dirty="0">
              <a:solidFill>
                <a:schemeClr val="tx2"/>
              </a:solidFill>
              <a:cs typeface="Arial" pitchFamily="34" charset="0"/>
            </a:endParaRPr>
          </a:p>
        </p:txBody>
      </p:sp>
    </p:spTree>
    <p:extLst>
      <p:ext uri="{BB962C8B-B14F-4D97-AF65-F5344CB8AC3E}">
        <p14:creationId xmlns:p14="http://schemas.microsoft.com/office/powerpoint/2010/main" val="343834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143000"/>
          </a:xfrm>
        </p:spPr>
        <p:txBody>
          <a:bodyPr/>
          <a:lstStyle/>
          <a:p>
            <a:r>
              <a:rPr lang="en-US" sz="4400" b="1" dirty="0" smtClean="0">
                <a:solidFill>
                  <a:srgbClr val="FFC000"/>
                </a:solidFill>
              </a:rPr>
              <a:t>Co-Workers	</a:t>
            </a:r>
            <a:endParaRPr lang="en-US" sz="4400" b="1" dirty="0">
              <a:solidFill>
                <a:srgbClr val="FFC000"/>
              </a:solidFill>
            </a:endParaRPr>
          </a:p>
        </p:txBody>
      </p:sp>
      <p:sp>
        <p:nvSpPr>
          <p:cNvPr id="3" name="Content Placeholder 2"/>
          <p:cNvSpPr>
            <a:spLocks noGrp="1"/>
          </p:cNvSpPr>
          <p:nvPr>
            <p:ph sz="quarter" idx="13"/>
          </p:nvPr>
        </p:nvSpPr>
        <p:spPr>
          <a:xfrm>
            <a:off x="762000" y="2514600"/>
            <a:ext cx="7620000" cy="3048000"/>
          </a:xfrm>
        </p:spPr>
        <p:txBody>
          <a:bodyPr>
            <a:normAutofit fontScale="92500" lnSpcReduction="10000"/>
          </a:bodyPr>
          <a:lstStyle/>
          <a:p>
            <a:r>
              <a:rPr lang="en-US" sz="5800" dirty="0" smtClean="0"/>
              <a:t>Dating “Minor” Staff </a:t>
            </a:r>
          </a:p>
          <a:p>
            <a:pPr marL="0" indent="0">
              <a:buNone/>
            </a:pPr>
            <a:r>
              <a:rPr lang="en-US" sz="4400" i="1" dirty="0"/>
              <a:t>	</a:t>
            </a:r>
            <a:r>
              <a:rPr lang="en-US" sz="4000" i="1" dirty="0" smtClean="0"/>
              <a:t>(under 18 years of age)</a:t>
            </a:r>
          </a:p>
          <a:p>
            <a:pPr marL="914400" lvl="2" indent="0">
              <a:buNone/>
            </a:pPr>
            <a:endParaRPr lang="en-US" sz="4000" i="1" dirty="0"/>
          </a:p>
          <a:p>
            <a:pPr marL="914400" lvl="2" indent="0">
              <a:buNone/>
            </a:pPr>
            <a:r>
              <a:rPr lang="en-US" sz="3600" i="1" dirty="0" smtClean="0">
                <a:solidFill>
                  <a:schemeClr val="tx2"/>
                </a:solidFill>
              </a:rPr>
              <a:t>(Discuss your Camp Staff Policy)</a:t>
            </a:r>
            <a:endParaRPr lang="en-US" sz="4000" i="1" dirty="0" smtClean="0">
              <a:solidFill>
                <a:schemeClr val="tx2"/>
              </a:solidFill>
            </a:endParaRPr>
          </a:p>
        </p:txBody>
      </p:sp>
    </p:spTree>
    <p:extLst>
      <p:ext uri="{BB962C8B-B14F-4D97-AF65-F5344CB8AC3E}">
        <p14:creationId xmlns:p14="http://schemas.microsoft.com/office/powerpoint/2010/main" val="2058786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4791670"/>
            <a:ext cx="7315200" cy="923330"/>
          </a:xfrm>
          <a:prstGeom prst="rect">
            <a:avLst/>
          </a:prstGeom>
          <a:noFill/>
        </p:spPr>
        <p:txBody>
          <a:bodyPr wrap="square" rtlCol="0">
            <a:spAutoFit/>
          </a:bodyPr>
          <a:lstStyle/>
          <a:p>
            <a:pPr algn="ctr"/>
            <a:r>
              <a:rPr lang="en-US" sz="5400" dirty="0" smtClean="0">
                <a:solidFill>
                  <a:schemeClr val="tx2">
                    <a:lumMod val="60000"/>
                    <a:lumOff val="40000"/>
                  </a:schemeClr>
                </a:solidFill>
              </a:rPr>
              <a:t>Have a wonderful Summer!!</a:t>
            </a:r>
            <a:endParaRPr lang="en-US" sz="5400" dirty="0">
              <a:solidFill>
                <a:schemeClr val="tx2">
                  <a:lumMod val="60000"/>
                  <a:lumOff val="40000"/>
                </a:schemeClr>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838200"/>
            <a:ext cx="4719845"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7708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066800"/>
            <a:ext cx="7924800" cy="4495800"/>
          </a:xfrm>
        </p:spPr>
        <p:txBody>
          <a:bodyPr>
            <a:noAutofit/>
          </a:bodyPr>
          <a:lstStyle/>
          <a:p>
            <a:r>
              <a:rPr lang="en-US" sz="3600" dirty="0">
                <a:latin typeface="+mj-lt"/>
                <a:cs typeface="Arial" pitchFamily="34" charset="0"/>
              </a:rPr>
              <a:t>Because our society is filled with pain, problems, and lawsuits caused by improper conduct of individuals working with children and youth, it is imperative that those working with minors have meaningful guidelines for conduct in order to protect both themselves and those under their care</a:t>
            </a:r>
            <a:r>
              <a:rPr lang="en-US" sz="3600" dirty="0" smtClean="0">
                <a:latin typeface="+mj-lt"/>
                <a:cs typeface="Arial" pitchFamily="34" charset="0"/>
              </a:rPr>
              <a:t>.</a:t>
            </a:r>
            <a:endParaRPr lang="es-CL" sz="3600" dirty="0">
              <a:latin typeface="+mj-lt"/>
              <a:cs typeface="Arial" pitchFamily="34" charset="0"/>
            </a:endParaRPr>
          </a:p>
        </p:txBody>
      </p:sp>
    </p:spTree>
    <p:extLst>
      <p:ext uri="{BB962C8B-B14F-4D97-AF65-F5344CB8AC3E}">
        <p14:creationId xmlns:p14="http://schemas.microsoft.com/office/powerpoint/2010/main" val="314010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1143000"/>
          </a:xfrm>
        </p:spPr>
        <p:txBody>
          <a:bodyPr/>
          <a:lstStyle/>
          <a:p>
            <a:r>
              <a:rPr lang="en-US" sz="4400" b="1" dirty="0" smtClean="0">
                <a:solidFill>
                  <a:srgbClr val="FFC000"/>
                </a:solidFill>
              </a:rPr>
              <a:t>Abuse is defined as:</a:t>
            </a:r>
            <a:endParaRPr lang="en-US" sz="4400" b="1" dirty="0">
              <a:solidFill>
                <a:srgbClr val="FFC000"/>
              </a:solidFill>
            </a:endParaRPr>
          </a:p>
        </p:txBody>
      </p:sp>
      <p:sp>
        <p:nvSpPr>
          <p:cNvPr id="3" name="Content Placeholder 2"/>
          <p:cNvSpPr>
            <a:spLocks noGrp="1"/>
          </p:cNvSpPr>
          <p:nvPr>
            <p:ph sz="quarter" idx="13"/>
          </p:nvPr>
        </p:nvSpPr>
        <p:spPr>
          <a:xfrm>
            <a:off x="2590800" y="2362200"/>
            <a:ext cx="4114800" cy="3733800"/>
          </a:xfrm>
        </p:spPr>
        <p:txBody>
          <a:bodyPr>
            <a:normAutofit/>
          </a:bodyPr>
          <a:lstStyle/>
          <a:p>
            <a:r>
              <a:rPr lang="en-US" sz="3200" dirty="0" smtClean="0"/>
              <a:t>Physical Abuse</a:t>
            </a:r>
          </a:p>
          <a:p>
            <a:r>
              <a:rPr lang="en-US" sz="3200" dirty="0" smtClean="0"/>
              <a:t>Sexual Abuse</a:t>
            </a:r>
          </a:p>
          <a:p>
            <a:r>
              <a:rPr lang="en-US" sz="3200" dirty="0" smtClean="0"/>
              <a:t>Emotional Abuse</a:t>
            </a:r>
          </a:p>
          <a:p>
            <a:r>
              <a:rPr lang="en-US" sz="3200" dirty="0" smtClean="0"/>
              <a:t>Neglect</a:t>
            </a:r>
            <a:endParaRPr lang="en-US" sz="3200" dirty="0"/>
          </a:p>
          <a:p>
            <a:endParaRPr lang="en-US" dirty="0"/>
          </a:p>
        </p:txBody>
      </p:sp>
      <p:sp>
        <p:nvSpPr>
          <p:cNvPr id="5" name="Rectangle 4"/>
          <p:cNvSpPr/>
          <p:nvPr/>
        </p:nvSpPr>
        <p:spPr>
          <a:xfrm>
            <a:off x="1600200" y="6260068"/>
            <a:ext cx="6019800" cy="369332"/>
          </a:xfrm>
          <a:prstGeom prst="rect">
            <a:avLst/>
          </a:prstGeom>
        </p:spPr>
        <p:txBody>
          <a:bodyPr wrap="square">
            <a:spAutoFit/>
          </a:bodyPr>
          <a:lstStyle/>
          <a:p>
            <a:pPr algn="ctr"/>
            <a:r>
              <a:rPr lang="en-US" dirty="0">
                <a:cs typeface="Arial" pitchFamily="34" charset="0"/>
                <a:hlinkClick r:id="rId3"/>
              </a:rPr>
              <a:t>www.acacamps.org/resource-library/child-abuse-prevention-resources</a:t>
            </a:r>
            <a:r>
              <a:rPr lang="en-US" dirty="0">
                <a:cs typeface="Arial" pitchFamily="34" charset="0"/>
              </a:rPr>
              <a:t> </a:t>
            </a:r>
          </a:p>
        </p:txBody>
      </p:sp>
    </p:spTree>
    <p:extLst>
      <p:ext uri="{BB962C8B-B14F-4D97-AF65-F5344CB8AC3E}">
        <p14:creationId xmlns:p14="http://schemas.microsoft.com/office/powerpoint/2010/main" val="1903691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1143000"/>
          </a:xfrm>
        </p:spPr>
        <p:txBody>
          <a:bodyPr/>
          <a:lstStyle/>
          <a:p>
            <a:r>
              <a:rPr lang="en-US" sz="4400" b="1" dirty="0" smtClean="0">
                <a:solidFill>
                  <a:srgbClr val="FFC000"/>
                </a:solidFill>
              </a:rPr>
              <a:t>Physical Abuse</a:t>
            </a:r>
            <a:endParaRPr lang="en-US" sz="4400" b="1" dirty="0">
              <a:solidFill>
                <a:srgbClr val="FFC000"/>
              </a:solidFill>
            </a:endParaRPr>
          </a:p>
        </p:txBody>
      </p:sp>
      <p:sp>
        <p:nvSpPr>
          <p:cNvPr id="3" name="Content Placeholder 2"/>
          <p:cNvSpPr>
            <a:spLocks noGrp="1"/>
          </p:cNvSpPr>
          <p:nvPr>
            <p:ph sz="quarter" idx="13"/>
          </p:nvPr>
        </p:nvSpPr>
        <p:spPr>
          <a:xfrm>
            <a:off x="685800" y="1295400"/>
            <a:ext cx="7620000" cy="1447800"/>
          </a:xfrm>
        </p:spPr>
        <p:txBody>
          <a:bodyPr>
            <a:normAutofit/>
          </a:bodyPr>
          <a:lstStyle/>
          <a:p>
            <a:r>
              <a:rPr lang="en-US" sz="3200" dirty="0" smtClean="0"/>
              <a:t>Physical injury as a result of hitting, kicking, shaking, burning, or otherwise harming a child.</a:t>
            </a:r>
          </a:p>
          <a:p>
            <a:endParaRPr lang="en-US" sz="1800" dirty="0"/>
          </a:p>
        </p:txBody>
      </p:sp>
      <p:sp>
        <p:nvSpPr>
          <p:cNvPr id="4" name="Title 1"/>
          <p:cNvSpPr txBox="1">
            <a:spLocks/>
          </p:cNvSpPr>
          <p:nvPr/>
        </p:nvSpPr>
        <p:spPr>
          <a:xfrm>
            <a:off x="685800" y="2438400"/>
            <a:ext cx="7924800"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smtClean="0">
                <a:solidFill>
                  <a:srgbClr val="FFC000"/>
                </a:solidFill>
              </a:rPr>
              <a:t>Sexual Abuse</a:t>
            </a:r>
            <a:endParaRPr lang="en-US" sz="4400" b="1" dirty="0">
              <a:solidFill>
                <a:srgbClr val="FFC000"/>
              </a:solidFill>
            </a:endParaRPr>
          </a:p>
        </p:txBody>
      </p:sp>
      <p:sp>
        <p:nvSpPr>
          <p:cNvPr id="5" name="Content Placeholder 2"/>
          <p:cNvSpPr txBox="1">
            <a:spLocks/>
          </p:cNvSpPr>
          <p:nvPr/>
        </p:nvSpPr>
        <p:spPr>
          <a:xfrm>
            <a:off x="762000" y="3657600"/>
            <a:ext cx="7620000" cy="20574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r>
              <a:rPr lang="en-US" sz="3600" dirty="0" smtClean="0"/>
              <a:t>Any situation where a child is used for sexual gratification. This may include indecent exposure, fondling, rape, exploitation through prostitution or exposure to pornographic material.</a:t>
            </a:r>
          </a:p>
          <a:p>
            <a:endParaRPr lang="en-US" sz="1800" dirty="0"/>
          </a:p>
        </p:txBody>
      </p:sp>
    </p:spTree>
    <p:extLst>
      <p:ext uri="{BB962C8B-B14F-4D97-AF65-F5344CB8AC3E}">
        <p14:creationId xmlns:p14="http://schemas.microsoft.com/office/powerpoint/2010/main" val="89377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sz="4400" b="1" dirty="0" smtClean="0">
                <a:solidFill>
                  <a:srgbClr val="FFC000"/>
                </a:solidFill>
              </a:rPr>
              <a:t>Emotional Abuse</a:t>
            </a:r>
            <a:endParaRPr lang="en-US" sz="4400" b="1" dirty="0">
              <a:solidFill>
                <a:srgbClr val="FFC000"/>
              </a:solidFill>
            </a:endParaRPr>
          </a:p>
        </p:txBody>
      </p:sp>
      <p:sp>
        <p:nvSpPr>
          <p:cNvPr id="3" name="Content Placeholder 2"/>
          <p:cNvSpPr>
            <a:spLocks noGrp="1"/>
          </p:cNvSpPr>
          <p:nvPr>
            <p:ph sz="quarter" idx="13"/>
          </p:nvPr>
        </p:nvSpPr>
        <p:spPr>
          <a:xfrm>
            <a:off x="685800" y="1524000"/>
            <a:ext cx="7620000" cy="1752600"/>
          </a:xfrm>
        </p:spPr>
        <p:txBody>
          <a:bodyPr>
            <a:normAutofit fontScale="85000" lnSpcReduction="20000"/>
          </a:bodyPr>
          <a:lstStyle/>
          <a:p>
            <a:r>
              <a:rPr lang="en-US" sz="3800" dirty="0" smtClean="0"/>
              <a:t>Any pattern of behavior that impairs a child’s emotional development or sense of self-worth, including constant criticism, threats and rejection.</a:t>
            </a:r>
          </a:p>
          <a:p>
            <a:endParaRPr lang="en-US" sz="1800" dirty="0"/>
          </a:p>
        </p:txBody>
      </p:sp>
      <p:sp>
        <p:nvSpPr>
          <p:cNvPr id="4" name="Title 1"/>
          <p:cNvSpPr txBox="1">
            <a:spLocks/>
          </p:cNvSpPr>
          <p:nvPr/>
        </p:nvSpPr>
        <p:spPr>
          <a:xfrm>
            <a:off x="685800" y="3429000"/>
            <a:ext cx="7924800"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smtClean="0">
                <a:solidFill>
                  <a:srgbClr val="FFC000"/>
                </a:solidFill>
              </a:rPr>
              <a:t>Neglect</a:t>
            </a:r>
            <a:endParaRPr lang="en-US" sz="4400" b="1" dirty="0">
              <a:solidFill>
                <a:srgbClr val="FFC000"/>
              </a:solidFill>
            </a:endParaRPr>
          </a:p>
        </p:txBody>
      </p:sp>
      <p:sp>
        <p:nvSpPr>
          <p:cNvPr id="5" name="Content Placeholder 2"/>
          <p:cNvSpPr txBox="1">
            <a:spLocks/>
          </p:cNvSpPr>
          <p:nvPr/>
        </p:nvSpPr>
        <p:spPr>
          <a:xfrm>
            <a:off x="762000" y="4648200"/>
            <a:ext cx="7620000" cy="1028700"/>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r>
              <a:rPr lang="en-US" sz="3200" dirty="0" smtClean="0"/>
              <a:t>Failure to provide for a child’s basic needs.</a:t>
            </a:r>
          </a:p>
          <a:p>
            <a:endParaRPr lang="en-US" sz="1800" dirty="0"/>
          </a:p>
        </p:txBody>
      </p:sp>
    </p:spTree>
    <p:extLst>
      <p:ext uri="{BB962C8B-B14F-4D97-AF65-F5344CB8AC3E}">
        <p14:creationId xmlns:p14="http://schemas.microsoft.com/office/powerpoint/2010/main" val="4091075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FFC000"/>
                </a:solidFill>
              </a:rPr>
              <a:t>Understanding the facts</a:t>
            </a:r>
            <a:endParaRPr lang="en-US" sz="4800" b="1" dirty="0">
              <a:solidFill>
                <a:srgbClr val="FFC000"/>
              </a:solidFill>
            </a:endParaRPr>
          </a:p>
        </p:txBody>
      </p:sp>
      <p:sp>
        <p:nvSpPr>
          <p:cNvPr id="3" name="Content Placeholder 2"/>
          <p:cNvSpPr>
            <a:spLocks noGrp="1"/>
          </p:cNvSpPr>
          <p:nvPr>
            <p:ph sz="quarter" idx="13"/>
          </p:nvPr>
        </p:nvSpPr>
        <p:spPr>
          <a:xfrm>
            <a:off x="609600" y="2057400"/>
            <a:ext cx="7924800" cy="3200400"/>
          </a:xfrm>
        </p:spPr>
        <p:txBody>
          <a:bodyPr>
            <a:noAutofit/>
          </a:bodyPr>
          <a:lstStyle/>
          <a:p>
            <a:r>
              <a:rPr lang="en-US" sz="2800" dirty="0" smtClean="0">
                <a:cs typeface="Arial" pitchFamily="34" charset="0"/>
              </a:rPr>
              <a:t>Campers arriving to your camp may already be victims of abuse.</a:t>
            </a:r>
          </a:p>
          <a:p>
            <a:r>
              <a:rPr lang="en-US" sz="2800" dirty="0" smtClean="0">
                <a:cs typeface="Arial" pitchFamily="34" charset="0"/>
              </a:rPr>
              <a:t>1 in 4 girls and 1 in 6 boys will be the victim of abuse before age 18.</a:t>
            </a:r>
          </a:p>
          <a:p>
            <a:endParaRPr lang="en-US" sz="2800" dirty="0">
              <a:cs typeface="Arial" pitchFamily="34" charset="0"/>
            </a:endParaRPr>
          </a:p>
          <a:p>
            <a:pPr marL="0" indent="0" algn="ctr">
              <a:buNone/>
            </a:pPr>
            <a:r>
              <a:rPr lang="en-US" sz="2000" dirty="0" smtClean="0">
                <a:cs typeface="Arial" pitchFamily="34" charset="0"/>
                <a:hlinkClick r:id="rId3"/>
              </a:rPr>
              <a:t>www.acacamps.org/resource-library/child-abuse-prevention-resources</a:t>
            </a:r>
            <a:r>
              <a:rPr lang="en-US" sz="2000" dirty="0" smtClean="0">
                <a:cs typeface="Arial" pitchFamily="34" charset="0"/>
              </a:rPr>
              <a:t> </a:t>
            </a:r>
          </a:p>
        </p:txBody>
      </p:sp>
    </p:spTree>
    <p:extLst>
      <p:ext uri="{BB962C8B-B14F-4D97-AF65-F5344CB8AC3E}">
        <p14:creationId xmlns:p14="http://schemas.microsoft.com/office/powerpoint/2010/main" val="13377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7924800" cy="1143000"/>
          </a:xfrm>
        </p:spPr>
        <p:txBody>
          <a:bodyPr/>
          <a:lstStyle/>
          <a:p>
            <a:pPr algn="ctr"/>
            <a:r>
              <a:rPr lang="en-US" dirty="0" smtClean="0"/>
              <a:t>What a Youth Camp Professional Team should be like…</a:t>
            </a:r>
            <a:endParaRPr lang="en-US" dirty="0"/>
          </a:p>
        </p:txBody>
      </p:sp>
      <p:sp>
        <p:nvSpPr>
          <p:cNvPr id="3" name="Content Placeholder 2"/>
          <p:cNvSpPr>
            <a:spLocks noGrp="1"/>
          </p:cNvSpPr>
          <p:nvPr>
            <p:ph sz="quarter" idx="13"/>
          </p:nvPr>
        </p:nvSpPr>
        <p:spPr>
          <a:xfrm>
            <a:off x="609600" y="3886200"/>
            <a:ext cx="7924800" cy="1143000"/>
          </a:xfrm>
        </p:spPr>
        <p:txBody>
          <a:bodyPr>
            <a:normAutofit/>
          </a:bodyPr>
          <a:lstStyle/>
          <a:p>
            <a:pPr marL="0" indent="0" algn="ctr">
              <a:buNone/>
            </a:pPr>
            <a:r>
              <a:rPr lang="en-US" sz="3200" i="1" dirty="0" smtClean="0"/>
              <a:t>(Group discussion)</a:t>
            </a:r>
            <a:endParaRPr lang="en-US" sz="3200" i="1" dirty="0"/>
          </a:p>
        </p:txBody>
      </p:sp>
    </p:spTree>
    <p:extLst>
      <p:ext uri="{BB962C8B-B14F-4D97-AF65-F5344CB8AC3E}">
        <p14:creationId xmlns:p14="http://schemas.microsoft.com/office/powerpoint/2010/main" val="1663929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143000"/>
          </a:xfrm>
        </p:spPr>
        <p:txBody>
          <a:bodyPr/>
          <a:lstStyle/>
          <a:p>
            <a:r>
              <a:rPr lang="en-US" sz="4400" b="1" dirty="0" smtClean="0">
                <a:solidFill>
                  <a:srgbClr val="FFC000"/>
                </a:solidFill>
              </a:rPr>
              <a:t>Interacting WITH…</a:t>
            </a:r>
            <a:endParaRPr lang="en-US" sz="4400" b="1" dirty="0">
              <a:solidFill>
                <a:srgbClr val="FFC000"/>
              </a:solidFill>
            </a:endParaRPr>
          </a:p>
        </p:txBody>
      </p:sp>
      <p:sp>
        <p:nvSpPr>
          <p:cNvPr id="3" name="Content Placeholder 2"/>
          <p:cNvSpPr>
            <a:spLocks noGrp="1"/>
          </p:cNvSpPr>
          <p:nvPr>
            <p:ph sz="quarter" idx="13"/>
          </p:nvPr>
        </p:nvSpPr>
        <p:spPr>
          <a:xfrm>
            <a:off x="2362200" y="2438400"/>
            <a:ext cx="3810000" cy="3276600"/>
          </a:xfrm>
        </p:spPr>
        <p:txBody>
          <a:bodyPr>
            <a:normAutofit/>
          </a:bodyPr>
          <a:lstStyle/>
          <a:p>
            <a:r>
              <a:rPr lang="en-US" sz="4400" dirty="0" smtClean="0"/>
              <a:t>Minors</a:t>
            </a:r>
          </a:p>
          <a:p>
            <a:r>
              <a:rPr lang="en-US" sz="4400" dirty="0" smtClean="0"/>
              <a:t>Parents</a:t>
            </a:r>
          </a:p>
          <a:p>
            <a:r>
              <a:rPr lang="en-US" sz="4400" dirty="0" smtClean="0"/>
              <a:t>Co-workers</a:t>
            </a:r>
            <a:endParaRPr lang="en-US" sz="4400" dirty="0"/>
          </a:p>
        </p:txBody>
      </p:sp>
    </p:spTree>
    <p:extLst>
      <p:ext uri="{BB962C8B-B14F-4D97-AF65-F5344CB8AC3E}">
        <p14:creationId xmlns:p14="http://schemas.microsoft.com/office/powerpoint/2010/main" val="1533789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847</TotalTime>
  <Words>1361</Words>
  <Application>Microsoft Office PowerPoint</Application>
  <PresentationFormat>On-screen Show (4:3)</PresentationFormat>
  <Paragraphs>157</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Horizon</vt:lpstr>
      <vt:lpstr>Summer Camp Staff Working with minors</vt:lpstr>
      <vt:lpstr>Working with minors…</vt:lpstr>
      <vt:lpstr>PowerPoint Presentation</vt:lpstr>
      <vt:lpstr>Abuse is defined as:</vt:lpstr>
      <vt:lpstr>Physical Abuse</vt:lpstr>
      <vt:lpstr>Emotional Abuse</vt:lpstr>
      <vt:lpstr>Understanding the facts</vt:lpstr>
      <vt:lpstr>What a Youth Camp Professional Team should be like…</vt:lpstr>
      <vt:lpstr>Interacting WITH…</vt:lpstr>
      <vt:lpstr>Interacting with PARENTS</vt:lpstr>
      <vt:lpstr>Interacting with MINORS</vt:lpstr>
      <vt:lpstr>Supervision</vt:lpstr>
      <vt:lpstr>Supervision</vt:lpstr>
      <vt:lpstr>Discipline</vt:lpstr>
      <vt:lpstr>Touch</vt:lpstr>
      <vt:lpstr>Touch</vt:lpstr>
      <vt:lpstr>Child abuse Awareness</vt:lpstr>
      <vt:lpstr>PowerPoint Presentation</vt:lpstr>
      <vt:lpstr>If a Child is abused</vt:lpstr>
      <vt:lpstr>Failure to report</vt:lpstr>
      <vt:lpstr>Communication  &amp;  boundaries</vt:lpstr>
      <vt:lpstr>Communication  &amp;  boundaries</vt:lpstr>
      <vt:lpstr>Communication  &amp;  boundaries</vt:lpstr>
      <vt:lpstr>Co-Workers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BLYC Summer Staff 2013</dc:title>
  <dc:creator>Angelina Wood</dc:creator>
  <cp:lastModifiedBy>Angelina Wood</cp:lastModifiedBy>
  <cp:revision>69</cp:revision>
  <dcterms:created xsi:type="dcterms:W3CDTF">2013-06-19T00:14:10Z</dcterms:created>
  <dcterms:modified xsi:type="dcterms:W3CDTF">2016-05-19T13:52:54Z</dcterms:modified>
</cp:coreProperties>
</file>